
<file path=[Content_Types].xml><?xml version="1.0" encoding="utf-8"?>
<Types xmlns="http://schemas.openxmlformats.org/package/2006/content-types">
  <Default Extension="xml" ContentType="application/xml"/>
  <Default Extension="jpeg" ContentType="image/jpeg"/>
  <Default Extension="m4v" ContentType="video/unknown"/>
  <Default Extension="emf" ContentType="image/x-emf"/>
  <Default Extension="rels" ContentType="application/vnd.openxmlformats-package.relationships+xml"/>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60" r:id="rId1"/>
  </p:sldMasterIdLst>
  <p:notesMasterIdLst>
    <p:notesMasterId r:id="rId27"/>
  </p:notesMasterIdLst>
  <p:sldIdLst>
    <p:sldId id="256" r:id="rId2"/>
    <p:sldId id="257" r:id="rId3"/>
    <p:sldId id="285" r:id="rId4"/>
    <p:sldId id="261" r:id="rId5"/>
    <p:sldId id="259" r:id="rId6"/>
    <p:sldId id="262" r:id="rId7"/>
    <p:sldId id="260" r:id="rId8"/>
    <p:sldId id="263" r:id="rId9"/>
    <p:sldId id="264" r:id="rId10"/>
    <p:sldId id="266" r:id="rId11"/>
    <p:sldId id="278" r:id="rId12"/>
    <p:sldId id="286" r:id="rId13"/>
    <p:sldId id="284" r:id="rId14"/>
    <p:sldId id="283" r:id="rId15"/>
    <p:sldId id="269" r:id="rId16"/>
    <p:sldId id="287" r:id="rId17"/>
    <p:sldId id="281" r:id="rId18"/>
    <p:sldId id="279" r:id="rId19"/>
    <p:sldId id="280" r:id="rId20"/>
    <p:sldId id="270" r:id="rId21"/>
    <p:sldId id="274" r:id="rId22"/>
    <p:sldId id="271" r:id="rId23"/>
    <p:sldId id="272" r:id="rId24"/>
    <p:sldId id="273" r:id="rId25"/>
    <p:sldId id="267" r:id="rId26"/>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941" autoAdjust="0"/>
    <p:restoredTop sz="81565" autoAdjust="0"/>
  </p:normalViewPr>
  <p:slideViewPr>
    <p:cSldViewPr snapToGrid="0" snapToObjects="1">
      <p:cViewPr>
        <p:scale>
          <a:sx n="85" d="100"/>
          <a:sy n="85" d="100"/>
        </p:scale>
        <p:origin x="-1488" y="200"/>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jpeg>
</file>

<file path=ppt/media/image11.jpeg>
</file>

<file path=ppt/media/image12.png>
</file>

<file path=ppt/media/image13.png>
</file>

<file path=ppt/media/image14.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jpeg>
</file>

<file path=ppt/media/image4.png>
</file>

<file path=ppt/media/image5.png>
</file>

<file path=ppt/media/image6.png>
</file>

<file path=ppt/media/image7.png>
</file>

<file path=ppt/media/image9.png>
</file>

<file path=ppt/media/media1.m4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43947AF7-8D26-4D42-ACD0-7A2018487174}" type="datetimeFigureOut">
              <a:rPr lang="en-US" smtClean="0"/>
              <a:t>2/10/18</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F86F11F-EC2A-4F4E-B6EA-B8510E97C5C8}" type="slidenum">
              <a:rPr lang="en-US" smtClean="0"/>
              <a:t>‹#›</a:t>
            </a:fld>
            <a:endParaRPr lang="en-US"/>
          </a:p>
        </p:txBody>
      </p:sp>
    </p:spTree>
    <p:extLst>
      <p:ext uri="{BB962C8B-B14F-4D97-AF65-F5344CB8AC3E}">
        <p14:creationId xmlns:p14="http://schemas.microsoft.com/office/powerpoint/2010/main" val="426934433"/>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1</a:t>
            </a:fld>
            <a:endParaRPr lang="en-US"/>
          </a:p>
        </p:txBody>
      </p:sp>
    </p:spTree>
    <p:extLst>
      <p:ext uri="{BB962C8B-B14F-4D97-AF65-F5344CB8AC3E}">
        <p14:creationId xmlns:p14="http://schemas.microsoft.com/office/powerpoint/2010/main" val="372677680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measure how</a:t>
            </a:r>
            <a:r>
              <a:rPr lang="en-US" baseline="0" dirty="0" smtClean="0"/>
              <a:t> effective the breeding methods are at maintaining diversity, we can use microsatellite markers.</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Microsatellites </a:t>
            </a:r>
            <a:r>
              <a:rPr lang="en-US" baseline="0" dirty="0" smtClean="0"/>
              <a:t>are useful for genotyping. They are basically very short DNA sequences that are repeated, and the number of times they repeat are genetically passed between generations. Microsatellite are a relatively cheap way to do genetic testing. They are often used in paternity tests, and forensic. </a:t>
            </a:r>
            <a:endParaRPr lang="en-US" dirty="0" smtClean="0"/>
          </a:p>
          <a:p>
            <a:endParaRPr lang="en-US" dirty="0" smtClean="0"/>
          </a:p>
          <a:p>
            <a:r>
              <a:rPr lang="en-US" dirty="0" smtClean="0"/>
              <a:t>In </a:t>
            </a:r>
            <a:r>
              <a:rPr lang="en-US" dirty="0" smtClean="0"/>
              <a:t>2009 OSU developed 19 microsatellite markers, </a:t>
            </a:r>
            <a:r>
              <a:rPr lang="en-US" dirty="0" smtClean="0"/>
              <a:t>for Olympia oysters</a:t>
            </a:r>
            <a:r>
              <a:rPr lang="en-US" baseline="0" dirty="0" smtClean="0"/>
              <a:t> – and since 2010 we’ve done a series of sampling to compare hatchery produced oysters, to the wild oysters. Question we’re asking is </a:t>
            </a:r>
            <a:r>
              <a:rPr lang="is-IS" baseline="0" dirty="0" smtClean="0"/>
              <a:t>… </a:t>
            </a:r>
          </a:p>
          <a:p>
            <a:r>
              <a:rPr lang="is-IS" baseline="0" dirty="0" smtClean="0"/>
              <a:t>This genetic testing project has actually informed Olympia oyster breeding methods. </a:t>
            </a:r>
            <a:endParaRPr lang="en-US" baseline="0" dirty="0" smtClean="0"/>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I’d like to show you a couple different breeding methods, and have you predict which one produces oysters with greater genetic diversity.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BEFORE I go on </a:t>
            </a:r>
            <a:r>
              <a:rPr lang="is-IS" baseline="0" dirty="0" smtClean="0"/>
              <a:t>… a couple things to note about the Olympia oyster life cycle: </a:t>
            </a:r>
          </a:p>
          <a:p>
            <a:pPr marL="228600" marR="0" indent="-228600" algn="l" defTabSz="457200" rtl="0" eaLnBrk="1" fontAlgn="auto" latinLnBrk="0" hangingPunct="1">
              <a:lnSpc>
                <a:spcPct val="100000"/>
              </a:lnSpc>
              <a:spcBef>
                <a:spcPts val="0"/>
              </a:spcBef>
              <a:spcAft>
                <a:spcPts val="0"/>
              </a:spcAft>
              <a:buClrTx/>
              <a:buSzTx/>
              <a:buFontTx/>
              <a:buAutoNum type="arabicPeriod"/>
              <a:tabLst/>
              <a:defRPr/>
            </a:pPr>
            <a:r>
              <a:rPr lang="is-IS" baseline="0" dirty="0" smtClean="0"/>
              <a:t>Females are brooders – so they do not BROADCAST their eggs, but are internally fertilized, and actually brood their larvae for ~2 weeks, then release veliger larvae with fully formed shells. </a:t>
            </a:r>
          </a:p>
          <a:p>
            <a:pPr marL="228600" marR="0" indent="-228600" algn="l" defTabSz="457200" rtl="0" eaLnBrk="1" fontAlgn="auto" latinLnBrk="0" hangingPunct="1">
              <a:lnSpc>
                <a:spcPct val="100000"/>
              </a:lnSpc>
              <a:spcBef>
                <a:spcPts val="0"/>
              </a:spcBef>
              <a:spcAft>
                <a:spcPts val="0"/>
              </a:spcAft>
              <a:buClrTx/>
              <a:buSzTx/>
              <a:buFontTx/>
              <a:buAutoNum type="arabicPeriod"/>
              <a:tabLst/>
              <a:defRPr/>
            </a:pPr>
            <a:r>
              <a:rPr lang="is-IS" baseline="0" dirty="0" smtClean="0"/>
              <a:t>They are equential hermaphrodites -  alternate between male and female 1x or 2x within a spawning season</a:t>
            </a:r>
          </a:p>
          <a:p>
            <a:pPr marL="228600" marR="0" indent="-228600" algn="l" defTabSz="457200" rtl="0" eaLnBrk="1" fontAlgn="auto" latinLnBrk="0" hangingPunct="1">
              <a:lnSpc>
                <a:spcPct val="100000"/>
              </a:lnSpc>
              <a:spcBef>
                <a:spcPts val="0"/>
              </a:spcBef>
              <a:spcAft>
                <a:spcPts val="0"/>
              </a:spcAft>
              <a:buClrTx/>
              <a:buSzTx/>
              <a:buFontTx/>
              <a:buAutoNum type="arabicPeriod"/>
              <a:tabLst/>
              <a:defRPr/>
            </a:pPr>
            <a:r>
              <a:rPr lang="is-IS" baseline="0" dirty="0" smtClean="0"/>
              <a:t>B/c of these two things &amp; we don’t want to kill oysters – NO STRIP SPAWING </a:t>
            </a:r>
          </a:p>
          <a:p>
            <a:pPr marL="228600" marR="0" indent="-228600" algn="l" defTabSz="457200" rtl="0" eaLnBrk="1" fontAlgn="auto" latinLnBrk="0" hangingPunct="1">
              <a:lnSpc>
                <a:spcPct val="100000"/>
              </a:lnSpc>
              <a:spcBef>
                <a:spcPts val="0"/>
              </a:spcBef>
              <a:spcAft>
                <a:spcPts val="0"/>
              </a:spcAft>
              <a:buClrTx/>
              <a:buSzTx/>
              <a:buFontTx/>
              <a:buAutoNum type="arabicPeriod"/>
              <a:tabLst/>
              <a:defRPr/>
            </a:pPr>
            <a:endParaRPr lang="is-I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is-IS" baseline="0" dirty="0" smtClean="0"/>
              <a:t>I’m going to show you 2 different breeding methods that we have used, and then I’ll take a poll to see which one you think produces more diverse oysters. </a:t>
            </a:r>
          </a:p>
          <a:p>
            <a:pPr marL="228600" marR="0" indent="-228600" algn="l" defTabSz="457200" rtl="0" eaLnBrk="1" fontAlgn="auto" latinLnBrk="0" hangingPunct="1">
              <a:lnSpc>
                <a:spcPct val="100000"/>
              </a:lnSpc>
              <a:spcBef>
                <a:spcPts val="0"/>
              </a:spcBef>
              <a:spcAft>
                <a:spcPts val="0"/>
              </a:spcAft>
              <a:buClrTx/>
              <a:buSzTx/>
              <a:buFontTx/>
              <a:buAutoNum type="arabicPeriod"/>
              <a:tabLst/>
              <a:defRPr/>
            </a:pPr>
            <a:endParaRPr lang="is-IS" baseline="0" dirty="0" smtClean="0"/>
          </a:p>
          <a:p>
            <a:pPr marL="228600" marR="0" indent="-228600" algn="l" defTabSz="457200" rtl="0" eaLnBrk="1" fontAlgn="auto" latinLnBrk="0" hangingPunct="1">
              <a:lnSpc>
                <a:spcPct val="100000"/>
              </a:lnSpc>
              <a:spcBef>
                <a:spcPts val="0"/>
              </a:spcBef>
              <a:spcAft>
                <a:spcPts val="0"/>
              </a:spcAft>
              <a:buClrTx/>
              <a:buSzTx/>
              <a:buFontTx/>
              <a:buAutoNum type="arabicPeriod"/>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10</a:t>
            </a:fld>
            <a:endParaRPr lang="en-US"/>
          </a:p>
        </p:txBody>
      </p:sp>
    </p:spTree>
    <p:extLst>
      <p:ext uri="{BB962C8B-B14F-4D97-AF65-F5344CB8AC3E}">
        <p14:creationId xmlns:p14="http://schemas.microsoft.com/office/powerpoint/2010/main" val="384961253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Breeding</a:t>
            </a:r>
            <a:r>
              <a:rPr lang="en-US" baseline="0" dirty="0" smtClean="0"/>
              <a:t> method A: mass volitional spawning </a:t>
            </a:r>
          </a:p>
          <a:p>
            <a:r>
              <a:rPr lang="en-US" baseline="0" dirty="0" smtClean="0"/>
              <a:t>All broodstock go into one large tank, the oysters induced to spawn over ~1-2 months, and hatchery staff collects larvae. </a:t>
            </a:r>
            <a:endParaRPr lang="en-US" dirty="0" smtClean="0"/>
          </a:p>
          <a:p>
            <a:r>
              <a:rPr lang="en-US" dirty="0" smtClean="0"/>
              <a:t>No control over the number of</a:t>
            </a:r>
            <a:r>
              <a:rPr lang="en-US" baseline="0" dirty="0" smtClean="0"/>
              <a:t> crosses, and therefore larvae are not grown in separate families</a:t>
            </a:r>
            <a:endParaRPr lang="en-US" dirty="0" smtClean="0"/>
          </a:p>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11</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Breeding method</a:t>
            </a:r>
            <a:r>
              <a:rPr lang="en-US" baseline="0" dirty="0" smtClean="0"/>
              <a:t> B: spawns in 10 families, with 20-25 oysters per family. </a:t>
            </a:r>
          </a:p>
          <a:p>
            <a:r>
              <a:rPr lang="en-US" baseline="0" dirty="0" smtClean="0"/>
              <a:t>Larvae are also reared separately, by family.  </a:t>
            </a:r>
          </a:p>
          <a:p>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How many of you think that method B produces seed with higher genetic diversity? More families? </a:t>
            </a:r>
          </a:p>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12</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This bucket</a:t>
            </a:r>
            <a:r>
              <a:rPr lang="en-US" baseline="0" dirty="0" smtClean="0"/>
              <a:t> method was actually used first few years of the program, 2010-2014, and microsatellite testing showed that it was not producing offspring as diverse as wild. </a:t>
            </a:r>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13</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14</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For those</a:t>
            </a:r>
            <a:r>
              <a:rPr lang="en-US" baseline="0" dirty="0" smtClean="0"/>
              <a:t> of you familiar with microsatellite testing, here’s the frequency distribution of alleles for one of the microsatellite loci; what we’re looking for is a similar distribution for both hatchery &amp; wild, with equal variance.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15</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p:txBody>
      </p:sp>
      <p:sp>
        <p:nvSpPr>
          <p:cNvPr id="4" name="Slide Number Placeholder 3"/>
          <p:cNvSpPr>
            <a:spLocks noGrp="1"/>
          </p:cNvSpPr>
          <p:nvPr>
            <p:ph type="sldNum" sz="quarter" idx="10"/>
          </p:nvPr>
        </p:nvSpPr>
        <p:spPr/>
        <p:txBody>
          <a:bodyPr/>
          <a:lstStyle/>
          <a:p>
            <a:fld id="{6F86F11F-EC2A-4F4E-B6EA-B8510E97C5C8}" type="slidenum">
              <a:rPr lang="en-US" smtClean="0"/>
              <a:t>16</a:t>
            </a:fld>
            <a:endParaRPr lang="en-US"/>
          </a:p>
        </p:txBody>
      </p:sp>
    </p:spTree>
    <p:extLst>
      <p:ext uri="{BB962C8B-B14F-4D97-AF65-F5344CB8AC3E}">
        <p14:creationId xmlns:p14="http://schemas.microsoft.com/office/powerpoint/2010/main" val="75874086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18</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19</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20</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p:txBody>
      </p:sp>
      <p:sp>
        <p:nvSpPr>
          <p:cNvPr id="4" name="Slide Number Placeholder 3"/>
          <p:cNvSpPr>
            <a:spLocks noGrp="1"/>
          </p:cNvSpPr>
          <p:nvPr>
            <p:ph type="sldNum" sz="quarter" idx="10"/>
          </p:nvPr>
        </p:nvSpPr>
        <p:spPr/>
        <p:txBody>
          <a:bodyPr/>
          <a:lstStyle/>
          <a:p>
            <a:fld id="{6F86F11F-EC2A-4F4E-B6EA-B8510E97C5C8}" type="slidenum">
              <a:rPr lang="en-US" smtClean="0"/>
              <a:t>2</a:t>
            </a:fld>
            <a:endParaRPr lang="en-US"/>
          </a:p>
        </p:txBody>
      </p:sp>
    </p:spTree>
    <p:extLst>
      <p:ext uri="{BB962C8B-B14F-4D97-AF65-F5344CB8AC3E}">
        <p14:creationId xmlns:p14="http://schemas.microsoft.com/office/powerpoint/2010/main" val="75874086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21</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22</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23</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24</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Before I continue</a:t>
            </a:r>
            <a:r>
              <a:rPr lang="en-US" baseline="0" dirty="0" smtClean="0"/>
              <a:t> = quick lesson on the </a:t>
            </a:r>
            <a:r>
              <a:rPr lang="en-US" baseline="0" dirty="0" err="1" smtClean="0"/>
              <a:t>olympia</a:t>
            </a:r>
            <a:r>
              <a:rPr lang="en-US" baseline="0" dirty="0" smtClean="0"/>
              <a:t> oyster life cycle </a:t>
            </a:r>
          </a:p>
          <a:p>
            <a:r>
              <a:rPr lang="en-US" baseline="0" dirty="0" smtClean="0"/>
              <a:t>Females are brooders. Females do not broadcast spawn their eggs, but males do. Males release sperm, females filter them in and fertilize their eggs, then the embryos develop, larvae are maintained by the female in their mantle cavity until they have a fully formed shell, then they are released into the water. </a:t>
            </a:r>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25</a:t>
            </a:fld>
            <a:endParaRPr lang="en-US"/>
          </a:p>
        </p:txBody>
      </p:sp>
    </p:spTree>
    <p:extLst>
      <p:ext uri="{BB962C8B-B14F-4D97-AF65-F5344CB8AC3E}">
        <p14:creationId xmlns:p14="http://schemas.microsoft.com/office/powerpoint/2010/main" val="28214726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On the screen is the Olympi</a:t>
            </a:r>
            <a:r>
              <a:rPr lang="en-US" baseline="0" dirty="0" smtClean="0"/>
              <a:t>a oyster, these guys are an </a:t>
            </a:r>
            <a:r>
              <a:rPr lang="en-US" baseline="0" dirty="0" err="1" smtClean="0"/>
              <a:t>ostrea</a:t>
            </a:r>
            <a:r>
              <a:rPr lang="en-US" baseline="0" dirty="0" smtClean="0"/>
              <a:t> species </a:t>
            </a:r>
            <a:r>
              <a:rPr lang="is-IS" baseline="0" dirty="0" smtClean="0"/>
              <a:t>… </a:t>
            </a:r>
            <a:endParaRPr lang="en-US" baseline="0" dirty="0" smtClean="0"/>
          </a:p>
          <a:p>
            <a:r>
              <a:rPr lang="en-US" baseline="0" dirty="0" smtClean="0"/>
              <a:t>Related to other flat oyster, such as European Flat Oyster, Ostrea </a:t>
            </a:r>
            <a:r>
              <a:rPr lang="en-US" baseline="0" dirty="0" err="1" smtClean="0"/>
              <a:t>edulis</a:t>
            </a:r>
            <a:endParaRPr lang="en-US" baseline="0" dirty="0" smtClean="0"/>
          </a:p>
          <a:p>
            <a:r>
              <a:rPr lang="en-US" baseline="0" dirty="0" smtClean="0"/>
              <a:t>Ostrea </a:t>
            </a:r>
            <a:r>
              <a:rPr lang="en-US" baseline="0" dirty="0" err="1" smtClean="0"/>
              <a:t>chilensis</a:t>
            </a:r>
            <a:r>
              <a:rPr lang="en-US" baseline="0" dirty="0" smtClean="0"/>
              <a:t> – Chilean oyster</a:t>
            </a:r>
          </a:p>
          <a:p>
            <a:r>
              <a:rPr lang="en-US" baseline="0" dirty="0" smtClean="0"/>
              <a:t>Ostrea angasi – Australian flat oyster </a:t>
            </a:r>
          </a:p>
          <a:p>
            <a:endParaRPr lang="en-US" baseline="0" dirty="0" smtClean="0"/>
          </a:p>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3</a:t>
            </a:fld>
            <a:endParaRPr lang="en-US"/>
          </a:p>
        </p:txBody>
      </p:sp>
    </p:spTree>
    <p:extLst>
      <p:ext uri="{BB962C8B-B14F-4D97-AF65-F5344CB8AC3E}">
        <p14:creationId xmlns:p14="http://schemas.microsoft.com/office/powerpoint/2010/main" val="34613579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Ostrea</a:t>
            </a:r>
            <a:r>
              <a:rPr lang="en-US" baseline="0" dirty="0" smtClean="0"/>
              <a:t> lurida </a:t>
            </a:r>
            <a:r>
              <a:rPr lang="en-US" dirty="0" smtClean="0"/>
              <a:t>is</a:t>
            </a:r>
            <a:r>
              <a:rPr lang="en-US" baseline="0" dirty="0" smtClean="0"/>
              <a:t> the only oyster native </a:t>
            </a:r>
            <a:r>
              <a:rPr lang="en-US" baseline="0" dirty="0" smtClean="0"/>
              <a:t>to the Pacific </a:t>
            </a:r>
            <a:r>
              <a:rPr lang="en-US" baseline="0" dirty="0" smtClean="0"/>
              <a:t>Coast of North America. </a:t>
            </a:r>
            <a:endParaRPr lang="en-US" baseline="0" dirty="0" smtClean="0"/>
          </a:p>
          <a:p>
            <a:r>
              <a:rPr lang="en-US" baseline="0" dirty="0" smtClean="0"/>
              <a:t>Historic </a:t>
            </a:r>
            <a:r>
              <a:rPr lang="en-US" baseline="0" dirty="0" smtClean="0"/>
              <a:t>distribution spanned </a:t>
            </a:r>
            <a:r>
              <a:rPr lang="en-US" baseline="0" dirty="0" smtClean="0"/>
              <a:t>from BC down to Baja California </a:t>
            </a:r>
          </a:p>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4</a:t>
            </a:fld>
            <a:endParaRPr lang="en-US"/>
          </a:p>
        </p:txBody>
      </p:sp>
    </p:spTree>
    <p:extLst>
      <p:ext uri="{BB962C8B-B14F-4D97-AF65-F5344CB8AC3E}">
        <p14:creationId xmlns:p14="http://schemas.microsoft.com/office/powerpoint/2010/main" val="745004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latin typeface="Century Gothic"/>
                <a:cs typeface="Century Gothic"/>
              </a:rPr>
              <a:t>Once abundant, supported</a:t>
            </a:r>
            <a:r>
              <a:rPr lang="en-US" baseline="0" dirty="0" smtClean="0">
                <a:latin typeface="Century Gothic"/>
                <a:cs typeface="Century Gothic"/>
              </a:rPr>
              <a:t> commercial industry from mid 1800’s to early 1900’s </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latin typeface="Century Gothic"/>
                <a:cs typeface="Century Gothic"/>
              </a:rPr>
              <a:t>It also is believe to have been a vital food source for ancient indigenous populations, because shell piles – called </a:t>
            </a:r>
            <a:r>
              <a:rPr lang="en-US" baseline="0" dirty="0" err="1" smtClean="0">
                <a:latin typeface="Century Gothic"/>
                <a:cs typeface="Century Gothic"/>
              </a:rPr>
              <a:t>middens</a:t>
            </a:r>
            <a:r>
              <a:rPr lang="en-US" baseline="0" dirty="0" smtClean="0">
                <a:latin typeface="Century Gothic"/>
                <a:cs typeface="Century Gothic"/>
              </a:rPr>
              <a:t> – have been unearthed during excavations. </a:t>
            </a:r>
          </a:p>
        </p:txBody>
      </p:sp>
      <p:sp>
        <p:nvSpPr>
          <p:cNvPr id="4" name="Slide Number Placeholder 3"/>
          <p:cNvSpPr>
            <a:spLocks noGrp="1"/>
          </p:cNvSpPr>
          <p:nvPr>
            <p:ph type="sldNum" sz="quarter" idx="10"/>
          </p:nvPr>
        </p:nvSpPr>
        <p:spPr/>
        <p:txBody>
          <a:bodyPr/>
          <a:lstStyle/>
          <a:p>
            <a:fld id="{6F86F11F-EC2A-4F4E-B6EA-B8510E97C5C8}" type="slidenum">
              <a:rPr lang="en-US" smtClean="0"/>
              <a:t>5</a:t>
            </a:fld>
            <a:endParaRPr lang="en-US"/>
          </a:p>
        </p:txBody>
      </p:sp>
    </p:spTree>
    <p:extLst>
      <p:ext uri="{BB962C8B-B14F-4D97-AF65-F5344CB8AC3E}">
        <p14:creationId xmlns:p14="http://schemas.microsoft.com/office/powerpoint/2010/main" val="106929399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latin typeface="Century Gothic"/>
                <a:cs typeface="Century Gothic"/>
              </a:rPr>
              <a:t>Populations</a:t>
            </a:r>
            <a:r>
              <a:rPr lang="en-US" baseline="0" dirty="0" smtClean="0">
                <a:latin typeface="Century Gothic"/>
                <a:cs typeface="Century Gothic"/>
              </a:rPr>
              <a:t> were overharvested beginning in the </a:t>
            </a:r>
            <a:r>
              <a:rPr lang="en-US" dirty="0" smtClean="0">
                <a:latin typeface="Century Gothic"/>
                <a:cs typeface="Century Gothic"/>
              </a:rPr>
              <a:t>Gold Rush era </a:t>
            </a:r>
            <a:r>
              <a:rPr lang="is-IS" dirty="0" smtClean="0">
                <a:latin typeface="Century Gothic"/>
                <a:cs typeface="Century Gothic"/>
              </a:rPr>
              <a:t>…</a:t>
            </a:r>
            <a:r>
              <a:rPr lang="is-IS" baseline="0" dirty="0" smtClean="0">
                <a:latin typeface="Century Gothic"/>
                <a:cs typeface="Century Gothic"/>
              </a:rPr>
              <a:t> </a:t>
            </a:r>
            <a:endParaRPr lang="en-US" dirty="0" smtClean="0"/>
          </a:p>
          <a:p>
            <a:endParaRPr lang="en-US" dirty="0" smtClean="0"/>
          </a:p>
          <a:p>
            <a:r>
              <a:rPr lang="en-US" dirty="0" smtClean="0"/>
              <a:t>Fig.</a:t>
            </a:r>
            <a:r>
              <a:rPr lang="en-US" baseline="0" dirty="0" smtClean="0"/>
              <a:t> caption:  </a:t>
            </a:r>
            <a:r>
              <a:rPr lang="en-US" dirty="0" smtClean="0"/>
              <a:t>Olympia oyster (Ostrea lurida Carpenter 1864) landings (all states) from 1888 to 2006. (Data from NOAA Fisheries Statistics).</a:t>
            </a:r>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6</a:t>
            </a:fld>
            <a:endParaRPr lang="en-US"/>
          </a:p>
        </p:txBody>
      </p:sp>
    </p:spTree>
    <p:extLst>
      <p:ext uri="{BB962C8B-B14F-4D97-AF65-F5344CB8AC3E}">
        <p14:creationId xmlns:p14="http://schemas.microsoft.com/office/powerpoint/2010/main" val="151421453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latin typeface="Century Gothic"/>
                <a:cs typeface="Century Gothic"/>
              </a:rPr>
              <a:t>Overharvest</a:t>
            </a:r>
            <a:r>
              <a:rPr lang="en-US" baseline="0" dirty="0" smtClean="0">
                <a:latin typeface="Century Gothic"/>
                <a:cs typeface="Century Gothic"/>
              </a:rPr>
              <a:t> was one culprit, but water pollution and the introduction of the Pacific oyster in the 1920’s are also considered contributing factors </a:t>
            </a:r>
            <a:endParaRPr lang="en-US" dirty="0" smtClean="0"/>
          </a:p>
          <a:p>
            <a:r>
              <a:rPr lang="en-US" dirty="0" smtClean="0"/>
              <a:t>dense Olympia oyster beds have dwindled to 5% of historic abundance (WDFW, 2013)</a:t>
            </a:r>
          </a:p>
          <a:p>
            <a:endParaRPr lang="en-US" dirty="0" smtClean="0"/>
          </a:p>
          <a:p>
            <a:r>
              <a:rPr lang="en-US" dirty="0" smtClean="0"/>
              <a:t>Figure 1. Ostrea lurida harvest in Willapa Bay and Puget Sound. Data are from Washington Marine Fish and Shellfish Landings—Statistical Reports. A sack of oysters contained about 4,000 individuals.</a:t>
            </a:r>
          </a:p>
          <a:p>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7</a:t>
            </a:fld>
            <a:endParaRPr lang="en-US"/>
          </a:p>
        </p:txBody>
      </p:sp>
    </p:spTree>
    <p:extLst>
      <p:ext uri="{BB962C8B-B14F-4D97-AF65-F5344CB8AC3E}">
        <p14:creationId xmlns:p14="http://schemas.microsoft.com/office/powerpoint/2010/main" val="25794363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Considerable</a:t>
            </a:r>
            <a:r>
              <a:rPr lang="en-US" baseline="0" dirty="0" smtClean="0"/>
              <a:t> restoration efforts to restore the Olympia oyster. </a:t>
            </a:r>
            <a:endParaRPr lang="en-US" baseline="0"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dirty="0" smtClean="0"/>
              <a:t>Unique b/c they not only are enhancing</a:t>
            </a:r>
            <a:r>
              <a:rPr lang="en-US" baseline="0" dirty="0" smtClean="0"/>
              <a:t> beaches by laying down shell hash or cultch for settlement habitat, but </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Also </a:t>
            </a:r>
            <a:r>
              <a:rPr lang="en-US" baseline="0" dirty="0" smtClean="0"/>
              <a:t>– they are </a:t>
            </a:r>
            <a:r>
              <a:rPr lang="en-US" baseline="0" dirty="0" smtClean="0"/>
              <a:t>producing them, and supplementing wild populations with hatchery produced seed. Olys</a:t>
            </a:r>
            <a:r>
              <a:rPr lang="en-US" baseline="0" dirty="0" smtClean="0"/>
              <a:t>. </a:t>
            </a:r>
            <a:r>
              <a:rPr lang="en-US" b="0" baseline="0" dirty="0" smtClean="0"/>
              <a:t>They </a:t>
            </a:r>
            <a:r>
              <a:rPr lang="en-US" b="0" baseline="0" dirty="0" smtClean="0"/>
              <a:t>have been breeding Olys and </a:t>
            </a:r>
            <a:r>
              <a:rPr lang="en-US" b="0" baseline="0" dirty="0" err="1" smtClean="0"/>
              <a:t>outplanting</a:t>
            </a:r>
            <a:r>
              <a:rPr lang="en-US" b="0" baseline="0" dirty="0" smtClean="0"/>
              <a:t> seeded cultch or singles</a:t>
            </a:r>
            <a:r>
              <a:rPr lang="en-US" b="1" baseline="0" dirty="0" smtClean="0"/>
              <a:t> </a:t>
            </a:r>
            <a:r>
              <a:rPr lang="en-US" b="1" baseline="0" dirty="0" smtClean="0"/>
              <a:t>since ~2010. </a:t>
            </a:r>
            <a:endParaRPr lang="en-US" b="1" dirty="0" smtClean="0"/>
          </a:p>
        </p:txBody>
      </p:sp>
      <p:sp>
        <p:nvSpPr>
          <p:cNvPr id="4" name="Slide Number Placeholder 3"/>
          <p:cNvSpPr>
            <a:spLocks noGrp="1"/>
          </p:cNvSpPr>
          <p:nvPr>
            <p:ph type="sldNum" sz="quarter" idx="10"/>
          </p:nvPr>
        </p:nvSpPr>
        <p:spPr/>
        <p:txBody>
          <a:bodyPr/>
          <a:lstStyle/>
          <a:p>
            <a:fld id="{6F86F11F-EC2A-4F4E-B6EA-B8510E97C5C8}" type="slidenum">
              <a:rPr lang="en-US" smtClean="0"/>
              <a:t>8</a:t>
            </a:fld>
            <a:endParaRPr lang="en-US"/>
          </a:p>
        </p:txBody>
      </p:sp>
    </p:spTree>
    <p:extLst>
      <p:ext uri="{BB962C8B-B14F-4D97-AF65-F5344CB8AC3E}">
        <p14:creationId xmlns:p14="http://schemas.microsoft.com/office/powerpoint/2010/main" val="39068163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a:buChar char="•"/>
            </a:pPr>
            <a:r>
              <a:rPr lang="en-US" dirty="0" smtClean="0"/>
              <a:t>In the </a:t>
            </a:r>
            <a:r>
              <a:rPr lang="en-US" dirty="0" smtClean="0"/>
              <a:t>8</a:t>
            </a:r>
            <a:r>
              <a:rPr lang="en-US" baseline="0" dirty="0" smtClean="0"/>
              <a:t> </a:t>
            </a:r>
            <a:r>
              <a:rPr lang="en-US" baseline="0" dirty="0" smtClean="0"/>
              <a:t>years since beginning to culture and distribute Olympia oysters for restoration in Puget Sound, they have grown considerably from a very small facility to new hatchery, and become increasingly more successful. They have developed and refined practices specific to this species</a:t>
            </a:r>
          </a:p>
          <a:p>
            <a:pPr marL="171450" indent="-171450">
              <a:buFont typeface="Arial"/>
              <a:buChar char="•"/>
            </a:pPr>
            <a:r>
              <a:rPr lang="en-US" baseline="0" dirty="0" smtClean="0"/>
              <a:t>2017 p</a:t>
            </a:r>
            <a:r>
              <a:rPr lang="en-US" dirty="0" smtClean="0"/>
              <a:t>roduced ~4.8 million Olympia oyster </a:t>
            </a:r>
            <a:r>
              <a:rPr lang="en-US" dirty="0" smtClean="0"/>
              <a:t>seed</a:t>
            </a:r>
          </a:p>
          <a:p>
            <a:pPr marL="0" indent="0">
              <a:buFont typeface="Arial"/>
              <a:buNone/>
            </a:pPr>
            <a:endParaRPr lang="en-US"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Since </a:t>
            </a:r>
            <a:r>
              <a:rPr lang="en-US" baseline="0" dirty="0" smtClean="0"/>
              <a:t>the </a:t>
            </a:r>
            <a:r>
              <a:rPr lang="en-US" baseline="0" dirty="0" smtClean="0"/>
              <a:t>restoration hatchery opened, one </a:t>
            </a:r>
            <a:r>
              <a:rPr lang="en-US" baseline="0" dirty="0" smtClean="0"/>
              <a:t>of </a:t>
            </a:r>
            <a:r>
              <a:rPr lang="en-US" baseline="0" dirty="0" smtClean="0"/>
              <a:t>their primary goals – which differs from commercial breeding programs – is to produce </a:t>
            </a:r>
            <a:r>
              <a:rPr lang="en-US" baseline="0" dirty="0" smtClean="0"/>
              <a:t>genetically diverse seed. </a:t>
            </a:r>
            <a:endParaRPr lang="en-US" baseline="0" dirty="0" smtClean="0"/>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Genetic diversity</a:t>
            </a:r>
            <a:r>
              <a:rPr lang="en-US" baseline="0" dirty="0" smtClean="0"/>
              <a:t> is an important consideration in supplementing wild populations. Goals are to avoid:</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Hatchery selection: traits that are beneficial in the hatchery system amplified, but detrimental in natural system</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Mixing genetically distinct sub-populations, locally adapted </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r>
              <a:rPr lang="en-US" baseline="0" dirty="0" smtClean="0"/>
              <a:t>Inbreeding, or only producing a few families</a:t>
            </a:r>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baseline="0" dirty="0" smtClean="0"/>
          </a:p>
          <a:p>
            <a:pPr marL="0" marR="0" indent="0" algn="l" defTabSz="457200" rtl="0" eaLnBrk="1" fontAlgn="auto" latinLnBrk="0" hangingPunct="1">
              <a:lnSpc>
                <a:spcPct val="100000"/>
              </a:lnSpc>
              <a:spcBef>
                <a:spcPts val="0"/>
              </a:spcBef>
              <a:spcAft>
                <a:spcPts val="0"/>
              </a:spcAft>
              <a:buClrTx/>
              <a:buSzTx/>
              <a:buFont typeface="Arial"/>
              <a:buNone/>
              <a:tabLst/>
              <a:defRPr/>
            </a:pPr>
            <a:r>
              <a:rPr lang="en-US" dirty="0" smtClean="0"/>
              <a:t>So, importantly: breed</a:t>
            </a:r>
            <a:r>
              <a:rPr lang="en-US" baseline="0" dirty="0" smtClean="0"/>
              <a:t> oysters within their subpopulations, and maintain genetic diversity within each subpopulation. </a:t>
            </a:r>
            <a:endParaRPr lang="en-US" dirty="0" smtClean="0"/>
          </a:p>
          <a:p>
            <a:pPr marL="171450" marR="0" indent="-171450" algn="l" defTabSz="457200" rtl="0" eaLnBrk="1" fontAlgn="auto" latinLnBrk="0" hangingPunct="1">
              <a:lnSpc>
                <a:spcPct val="100000"/>
              </a:lnSpc>
              <a:spcBef>
                <a:spcPts val="0"/>
              </a:spcBef>
              <a:spcAft>
                <a:spcPts val="0"/>
              </a:spcAft>
              <a:buClrTx/>
              <a:buSzTx/>
              <a:buFont typeface="Arial"/>
              <a:buChar char="•"/>
              <a:tabLst/>
              <a:defRPr/>
            </a:pPr>
            <a:endParaRPr lang="en-US" dirty="0"/>
          </a:p>
        </p:txBody>
      </p:sp>
      <p:sp>
        <p:nvSpPr>
          <p:cNvPr id="4" name="Slide Number Placeholder 3"/>
          <p:cNvSpPr>
            <a:spLocks noGrp="1"/>
          </p:cNvSpPr>
          <p:nvPr>
            <p:ph type="sldNum" sz="quarter" idx="10"/>
          </p:nvPr>
        </p:nvSpPr>
        <p:spPr/>
        <p:txBody>
          <a:bodyPr/>
          <a:lstStyle/>
          <a:p>
            <a:fld id="{6F86F11F-EC2A-4F4E-B6EA-B8510E97C5C8}" type="slidenum">
              <a:rPr lang="en-US" smtClean="0"/>
              <a:t>9</a:t>
            </a:fld>
            <a:endParaRPr lang="en-US"/>
          </a:p>
        </p:txBody>
      </p:sp>
    </p:spTree>
    <p:extLst>
      <p:ext uri="{BB962C8B-B14F-4D97-AF65-F5344CB8AC3E}">
        <p14:creationId xmlns:p14="http://schemas.microsoft.com/office/powerpoint/2010/main" val="10390217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371600"/>
            <a:ext cx="7848600" cy="1927225"/>
          </a:xfrm>
        </p:spPr>
        <p:txBody>
          <a:bodyPr anchor="b">
            <a:noAutofit/>
          </a:bodyPr>
          <a:lstStyle>
            <a:lvl1pPr>
              <a:defRPr sz="5400" cap="all" baseline="0"/>
            </a:lvl1pPr>
          </a:lstStyle>
          <a:p>
            <a:r>
              <a:rPr lang="en-US" smtClean="0"/>
              <a:t>Click to edit Master title style</a:t>
            </a:r>
            <a:endParaRPr lang="en-US" dirty="0"/>
          </a:p>
        </p:txBody>
      </p:sp>
      <p:sp>
        <p:nvSpPr>
          <p:cNvPr id="3" name="Subtitle 2"/>
          <p:cNvSpPr>
            <a:spLocks noGrp="1"/>
          </p:cNvSpPr>
          <p:nvPr>
            <p:ph type="subTitle" idx="1"/>
          </p:nvPr>
        </p:nvSpPr>
        <p:spPr>
          <a:xfrm>
            <a:off x="685800" y="3505200"/>
            <a:ext cx="6400800" cy="1752600"/>
          </a:xfrm>
        </p:spPr>
        <p:txBody>
          <a:bodyPr/>
          <a:lstStyle>
            <a:lvl1pPr marL="0" indent="0" algn="l">
              <a:buNone/>
              <a:defRPr>
                <a:solidFill>
                  <a:schemeClr val="tx1">
                    <a:lumMod val="75000"/>
                    <a:lumOff val="2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C8A432C8-69A7-458B-9684-2BFA64B31948}" type="datetime2">
              <a:rPr lang="en-US" smtClean="0"/>
              <a:t>Saturday, February 10, 18</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8" name="Straight Connector 7"/>
          <p:cNvCxnSpPr/>
          <p:nvPr/>
        </p:nvCxnSpPr>
        <p:spPr>
          <a:xfrm>
            <a:off x="685800" y="3398520"/>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8CC057FC-95B6-4D89-AFDA-ABA33EE921E5}" type="datetime2">
              <a:rPr lang="en-US" smtClean="0"/>
              <a:t>Saturday, February 10, 18</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609600"/>
            <a:ext cx="2057400" cy="5867400"/>
          </a:xfrm>
        </p:spPr>
        <p:txBody>
          <a:bodyPr vert="eaVert" anchor="b"/>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457200" y="609600"/>
            <a:ext cx="6019800" cy="58674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EC4549AC-EB31-477F-92A9-B1988E232878}" type="datetime2">
              <a:rPr lang="en-US" smtClean="0"/>
              <a:t>Saturday, February 10, 18</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396A3A3-94A6-4E5B-AF39-173ACA3E61CC}" type="datetime2">
              <a:rPr lang="en-US" smtClean="0"/>
              <a:t>Saturday, February 10, 18</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22313" y="2362200"/>
            <a:ext cx="7772400" cy="2200275"/>
          </a:xfrm>
        </p:spPr>
        <p:txBody>
          <a:bodyPr anchor="b">
            <a:normAutofit/>
          </a:bodyPr>
          <a:lstStyle>
            <a:lvl1pPr algn="l">
              <a:defRPr sz="48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722313" y="4626864"/>
            <a:ext cx="7772400" cy="1500187"/>
          </a:xfrm>
        </p:spPr>
        <p:txBody>
          <a:bodyPr anchor="t">
            <a:normAutofit/>
          </a:bodyPr>
          <a:lstStyle>
            <a:lvl1pPr marL="0" indent="0">
              <a:buNone/>
              <a:defRPr sz="2400">
                <a:solidFill>
                  <a:schemeClr val="tx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9933D019-A32C-4EAD-B8E6-DBDA699692FD}" type="datetime2">
              <a:rPr lang="en-US" smtClean="0"/>
              <a:t>Saturday, February 10, 18</a:t>
            </a:fld>
            <a:endParaRPr lang="en-US"/>
          </a:p>
        </p:txBody>
      </p:sp>
      <p:sp>
        <p:nvSpPr>
          <p:cNvPr id="5" name="Footer Placeholder 4"/>
          <p:cNvSpPr>
            <a:spLocks noGrp="1"/>
          </p:cNvSpPr>
          <p:nvPr>
            <p:ph type="ftr" sz="quarter" idx="11"/>
          </p:nvPr>
        </p:nvSpPr>
        <p:spPr/>
        <p:txBody>
          <a:bodyPr/>
          <a:lstStyle/>
          <a:p>
            <a:pPr algn="r"/>
            <a:endParaRPr lang="en-US" dirty="0"/>
          </a:p>
        </p:txBody>
      </p:sp>
      <p:sp>
        <p:nvSpPr>
          <p:cNvPr id="6" name="Slide Number Placeholder 5"/>
          <p:cNvSpPr>
            <a:spLocks noGrp="1"/>
          </p:cNvSpPr>
          <p:nvPr>
            <p:ph type="sldNum" sz="quarter" idx="12"/>
          </p:nvPr>
        </p:nvSpPr>
        <p:spPr/>
        <p:txBody>
          <a:bodyPr/>
          <a:lstStyle/>
          <a:p>
            <a:fld id="{0CFEC368-1D7A-4F81-ABF6-AE0E36BAF64C}" type="slidenum">
              <a:rPr lang="en-US" smtClean="0"/>
              <a:pPr/>
              <a:t>‹#›</a:t>
            </a:fld>
            <a:endParaRPr lang="en-US"/>
          </a:p>
        </p:txBody>
      </p:sp>
      <p:cxnSp>
        <p:nvCxnSpPr>
          <p:cNvPr id="7" name="Straight Connector 6"/>
          <p:cNvCxnSpPr/>
          <p:nvPr/>
        </p:nvCxnSpPr>
        <p:spPr>
          <a:xfrm>
            <a:off x="731520" y="4599432"/>
            <a:ext cx="784860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673352"/>
            <a:ext cx="4038600" cy="471830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CCEBA98F-560C-4997-81C4-81D4D9187EAB}" type="datetime2">
              <a:rPr lang="en-US" smtClean="0"/>
              <a:t>Saturday, February 10, 18</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sz="2000" b="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754880" y="1676400"/>
            <a:ext cx="3931920" cy="639762"/>
          </a:xfrm>
          <a:noFill/>
          <a:ln>
            <a:noFill/>
          </a:ln>
          <a:effectLst/>
        </p:spPr>
        <p:style>
          <a:lnRef idx="3">
            <a:schemeClr val="lt1"/>
          </a:lnRef>
          <a:fillRef idx="1">
            <a:schemeClr val="accent2"/>
          </a:fillRef>
          <a:effectRef idx="1">
            <a:schemeClr val="accent2"/>
          </a:effectRef>
          <a:fontRef idx="none"/>
        </p:style>
        <p:txBody>
          <a:bodyPr anchor="ctr">
            <a:normAutofit/>
          </a:bodyPr>
          <a:lstStyle>
            <a:lvl1pPr marL="0" indent="0" algn="ctr">
              <a:buNone/>
              <a:defRPr lang="en-US" sz="2000" b="0" kern="1200" dirty="0" smtClean="0">
                <a:solidFill>
                  <a:schemeClr val="tx2"/>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754880" y="2438400"/>
            <a:ext cx="39319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150972B2-CA5C-437D-87D0-8081271A9E4B}" type="datetime2">
              <a:rPr lang="en-US" smtClean="0"/>
              <a:t>Saturday, February 10, 18</a:t>
            </a:fld>
            <a:endParaRPr lang="en-US"/>
          </a:p>
        </p:txBody>
      </p:sp>
      <p:sp>
        <p:nvSpPr>
          <p:cNvPr id="8" name="Footer Placeholder 7"/>
          <p:cNvSpPr>
            <a:spLocks noGrp="1"/>
          </p:cNvSpPr>
          <p:nvPr>
            <p:ph type="ftr" sz="quarter" idx="11"/>
          </p:nvPr>
        </p:nvSpPr>
        <p:spPr/>
        <p:txBody>
          <a:bodyPr/>
          <a:lstStyle/>
          <a:p>
            <a:pPr algn="r"/>
            <a:endParaRPr lang="en-US" dirty="0"/>
          </a:p>
        </p:txBody>
      </p:sp>
      <p:sp>
        <p:nvSpPr>
          <p:cNvPr id="9" name="Slide Number Placeholder 8"/>
          <p:cNvSpPr>
            <a:spLocks noGrp="1"/>
          </p:cNvSpPr>
          <p:nvPr>
            <p:ph type="sldNum" sz="quarter" idx="12"/>
          </p:nvPr>
        </p:nvSpPr>
        <p:spPr/>
        <p:txBody>
          <a:bodyPr/>
          <a:lstStyle/>
          <a:p>
            <a:fld id="{0CFEC368-1D7A-4F81-ABF6-AE0E36BAF64C}" type="slidenum">
              <a:rPr lang="en-US" smtClean="0"/>
              <a:pPr/>
              <a:t>‹#›</a:t>
            </a:fld>
            <a:endParaRPr lang="en-US"/>
          </a:p>
        </p:txBody>
      </p:sp>
      <p:cxnSp>
        <p:nvCxnSpPr>
          <p:cNvPr id="11" name="Straight Connector 10"/>
          <p:cNvCxnSpPr/>
          <p:nvPr/>
        </p:nvCxnSpPr>
        <p:spPr>
          <a:xfrm rot="5400000">
            <a:off x="2217817" y="4045823"/>
            <a:ext cx="4709160" cy="794"/>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9CD4847-11EF-4466-A8AD-85CDB7B49118}" type="datetime2">
              <a:rPr lang="en-US" smtClean="0"/>
              <a:t>Saturday, February 10, 18</a:t>
            </a:fld>
            <a:endParaRPr lang="en-US"/>
          </a:p>
        </p:txBody>
      </p:sp>
      <p:sp>
        <p:nvSpPr>
          <p:cNvPr id="4" name="Footer Placeholder 3"/>
          <p:cNvSpPr>
            <a:spLocks noGrp="1"/>
          </p:cNvSpPr>
          <p:nvPr>
            <p:ph type="ftr" sz="quarter" idx="11"/>
          </p:nvPr>
        </p:nvSpPr>
        <p:spPr/>
        <p:txBody>
          <a:bodyPr/>
          <a:lstStyle/>
          <a:p>
            <a:pPr algn="r"/>
            <a:endParaRPr lang="en-US" dirty="0"/>
          </a:p>
        </p:txBody>
      </p:sp>
      <p:sp>
        <p:nvSpPr>
          <p:cNvPr id="5" name="Slide Number Placeholder 4"/>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F168457A-3AB9-4880-8A0C-9F8524491207}" type="datetime2">
              <a:rPr lang="en-US" smtClean="0"/>
              <a:t>Saturday, February 10, 18</a:t>
            </a:fld>
            <a:endParaRPr lang="en-US"/>
          </a:p>
        </p:txBody>
      </p:sp>
      <p:sp>
        <p:nvSpPr>
          <p:cNvPr id="3" name="Footer Placeholder 2"/>
          <p:cNvSpPr>
            <a:spLocks noGrp="1"/>
          </p:cNvSpPr>
          <p:nvPr>
            <p:ph type="ftr" sz="quarter" idx="11"/>
          </p:nvPr>
        </p:nvSpPr>
        <p:spPr/>
        <p:txBody>
          <a:bodyPr/>
          <a:lstStyle/>
          <a:p>
            <a:pPr algn="r"/>
            <a:endParaRPr lang="en-US" dirty="0"/>
          </a:p>
        </p:txBody>
      </p:sp>
      <p:sp>
        <p:nvSpPr>
          <p:cNvPr id="4" name="Slide Number Placeholder 3"/>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080"/>
            <a:ext cx="2139696" cy="1261872"/>
          </a:xfrm>
        </p:spPr>
        <p:txBody>
          <a:bodyPr anchor="b">
            <a:no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2971800" y="792080"/>
            <a:ext cx="5715000" cy="557784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457201" y="2130552"/>
            <a:ext cx="2139696" cy="4243615"/>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3FE976D3-5B7F-4300-ABED-C91F1B2AE209}" type="datetime2">
              <a:rPr lang="en-US" smtClean="0"/>
              <a:t>Saturday, February 10, 18</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cxnSp>
        <p:nvCxnSpPr>
          <p:cNvPr id="9" name="Straight Connector 8"/>
          <p:cNvCxnSpPr/>
          <p:nvPr/>
        </p:nvCxnSpPr>
        <p:spPr>
          <a:xfrm rot="5400000">
            <a:off x="-13116" y="3580206"/>
            <a:ext cx="5577840" cy="1588"/>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792480"/>
            <a:ext cx="2142680" cy="1264920"/>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p:cNvSpPr>
          <p:nvPr>
            <p:ph type="pic" idx="1"/>
          </p:nvPr>
        </p:nvSpPr>
        <p:spPr>
          <a:xfrm>
            <a:off x="2858610" y="838201"/>
            <a:ext cx="5904390" cy="5500456"/>
          </a:xfrm>
          <a:solidFill>
            <a:schemeClr val="bg2"/>
          </a:solidFill>
          <a:ln w="76200">
            <a:solidFill>
              <a:srgbClr val="FFFFFF"/>
            </a:solidFill>
            <a:miter lim="800000"/>
          </a:ln>
          <a:effectLst>
            <a:outerShdw blurRad="50800" dist="12700" dir="5400000" algn="t" rotWithShape="0">
              <a:prstClr val="black">
                <a:alpha val="59000"/>
              </a:prstClr>
            </a:outerShdw>
          </a:effectLst>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457200" y="2133600"/>
            <a:ext cx="2139696" cy="424281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EBDC1E59-17DD-41CE-97CA-624A472382D4}" type="datetime2">
              <a:rPr lang="en-US" smtClean="0"/>
              <a:t>Saturday, February 10, 18</a:t>
            </a:fld>
            <a:endParaRPr lang="en-US"/>
          </a:p>
        </p:txBody>
      </p:sp>
      <p:sp>
        <p:nvSpPr>
          <p:cNvPr id="6" name="Footer Placeholder 5"/>
          <p:cNvSpPr>
            <a:spLocks noGrp="1"/>
          </p:cNvSpPr>
          <p:nvPr>
            <p:ph type="ftr" sz="quarter" idx="11"/>
          </p:nvPr>
        </p:nvSpPr>
        <p:spPr/>
        <p:txBody>
          <a:bodyPr/>
          <a:lstStyle/>
          <a:p>
            <a:pPr algn="r"/>
            <a:endParaRPr lang="en-US" dirty="0"/>
          </a:p>
        </p:txBody>
      </p:sp>
      <p:sp>
        <p:nvSpPr>
          <p:cNvPr id="7" name="Slide Number Placeholder 6"/>
          <p:cNvSpPr>
            <a:spLocks noGrp="1"/>
          </p:cNvSpPr>
          <p:nvPr>
            <p:ph type="sldNum" sz="quarter" idx="12"/>
          </p:nvPr>
        </p:nvSpPr>
        <p:spPr/>
        <p:txBody>
          <a:bodyPr/>
          <a:lstStyle/>
          <a:p>
            <a:fld id="{0CFEC368-1D7A-4F81-ABF6-AE0E36BAF64C}"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Rectangle 9"/>
          <p:cNvSpPr/>
          <p:nvPr/>
        </p:nvSpPr>
        <p:spPr>
          <a:xfrm>
            <a:off x="0" y="220786"/>
            <a:ext cx="9144000" cy="2286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457200" y="533400"/>
            <a:ext cx="8229600" cy="990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600200"/>
            <a:ext cx="8229600" cy="4876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18288"/>
            <a:ext cx="2895600" cy="329184"/>
          </a:xfrm>
          <a:prstGeom prst="rect">
            <a:avLst/>
          </a:prstGeom>
        </p:spPr>
        <p:txBody>
          <a:bodyPr vert="horz" lIns="91440" tIns="45720" rIns="91440" bIns="45720" rtlCol="0" anchor="ctr"/>
          <a:lstStyle>
            <a:lvl1pPr algn="l">
              <a:defRPr sz="1200">
                <a:solidFill>
                  <a:srgbClr val="FFFFFF"/>
                </a:solidFill>
              </a:defRPr>
            </a:lvl1pPr>
          </a:lstStyle>
          <a:p>
            <a:fld id="{A80CB818-7379-467D-8E76-EF9D9074A26C}" type="datetime2">
              <a:rPr lang="en-US" smtClean="0"/>
              <a:t>Saturday, February 10, 18</a:t>
            </a:fld>
            <a:endParaRPr lang="en-US" dirty="0"/>
          </a:p>
        </p:txBody>
      </p:sp>
      <p:sp>
        <p:nvSpPr>
          <p:cNvPr id="5" name="Footer Placeholder 4"/>
          <p:cNvSpPr>
            <a:spLocks noGrp="1"/>
          </p:cNvSpPr>
          <p:nvPr>
            <p:ph type="ftr" sz="quarter" idx="3"/>
          </p:nvPr>
        </p:nvSpPr>
        <p:spPr>
          <a:xfrm>
            <a:off x="3429000" y="18288"/>
            <a:ext cx="4114800" cy="329184"/>
          </a:xfrm>
          <a:prstGeom prst="rect">
            <a:avLst/>
          </a:prstGeom>
        </p:spPr>
        <p:txBody>
          <a:bodyPr vert="horz" lIns="91440" tIns="45720" rIns="91440" bIns="45720" rtlCol="0" anchor="ctr"/>
          <a:lstStyle>
            <a:lvl1pPr algn="ctr">
              <a:defRPr sz="1200">
                <a:solidFill>
                  <a:srgbClr val="FFFFFF"/>
                </a:solidFill>
              </a:defRPr>
            </a:lvl1pPr>
          </a:lstStyle>
          <a:p>
            <a:pPr algn="r"/>
            <a:endParaRPr lang="en-US" dirty="0"/>
          </a:p>
        </p:txBody>
      </p:sp>
      <p:sp>
        <p:nvSpPr>
          <p:cNvPr id="6" name="Slide Number Placeholder 5"/>
          <p:cNvSpPr>
            <a:spLocks noGrp="1"/>
          </p:cNvSpPr>
          <p:nvPr>
            <p:ph type="sldNum" sz="quarter" idx="4"/>
          </p:nvPr>
        </p:nvSpPr>
        <p:spPr>
          <a:xfrm>
            <a:off x="7620000" y="18288"/>
            <a:ext cx="1066800" cy="329184"/>
          </a:xfrm>
          <a:prstGeom prst="rect">
            <a:avLst/>
          </a:prstGeom>
        </p:spPr>
        <p:txBody>
          <a:bodyPr vert="horz" lIns="91440" tIns="45720" rIns="91440" bIns="45720" rtlCol="0" anchor="ctr"/>
          <a:lstStyle>
            <a:lvl1pPr algn="l">
              <a:defRPr sz="1400" b="1">
                <a:solidFill>
                  <a:srgbClr val="FFFFFF"/>
                </a:solidFill>
              </a:defRPr>
            </a:lvl1pPr>
          </a:lstStyle>
          <a:p>
            <a:fld id="{0CFEC368-1D7A-4F81-ABF6-AE0E36BAF64C}"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61" r:id="rId1"/>
    <p:sldLayoutId id="2147483962" r:id="rId2"/>
    <p:sldLayoutId id="2147483963" r:id="rId3"/>
    <p:sldLayoutId id="2147483964" r:id="rId4"/>
    <p:sldLayoutId id="2147483965" r:id="rId5"/>
    <p:sldLayoutId id="2147483966" r:id="rId6"/>
    <p:sldLayoutId id="2147483967" r:id="rId7"/>
    <p:sldLayoutId id="2147483968" r:id="rId8"/>
    <p:sldLayoutId id="2147483969" r:id="rId9"/>
    <p:sldLayoutId id="2147483970" r:id="rId10"/>
    <p:sldLayoutId id="2147483971" r:id="rId11"/>
  </p:sldLayoutIdLst>
  <p:hf sldNum="0" hdr="0" ftr="0" dt="0"/>
  <p:txStyles>
    <p:titleStyle>
      <a:lvl1pPr algn="l" defTabSz="914400" rtl="0" eaLnBrk="1" latinLnBrk="0" hangingPunct="1">
        <a:spcBef>
          <a:spcPct val="0"/>
        </a:spcBef>
        <a:buNone/>
        <a:defRPr sz="4000" kern="1200" spc="-100" baseline="0">
          <a:solidFill>
            <a:schemeClr val="tx2"/>
          </a:solidFill>
          <a:latin typeface="+mj-lt"/>
          <a:ea typeface="+mj-ea"/>
          <a:cs typeface="+mj-cs"/>
        </a:defRPr>
      </a:lvl1pPr>
    </p:titleStyle>
    <p:bodyStyle>
      <a:lvl1pPr marL="182880" indent="-182880" algn="l" defTabSz="914400" rtl="0" eaLnBrk="1" latinLnBrk="0" hangingPunct="1">
        <a:spcBef>
          <a:spcPct val="20000"/>
        </a:spcBef>
        <a:buClr>
          <a:schemeClr val="accent1"/>
        </a:buClr>
        <a:buSzPct val="85000"/>
        <a:buFont typeface="Arial" pitchFamily="34" charset="0"/>
        <a:buChar char="•"/>
        <a:defRPr sz="2400" kern="1200">
          <a:solidFill>
            <a:schemeClr val="tx1"/>
          </a:solidFill>
          <a:latin typeface="+mn-lt"/>
          <a:ea typeface="+mn-ea"/>
          <a:cs typeface="+mn-cs"/>
        </a:defRPr>
      </a:lvl1pPr>
      <a:lvl2pPr marL="457200" indent="-182880" algn="l" defTabSz="914400" rtl="0" eaLnBrk="1" latinLnBrk="0" hangingPunct="1">
        <a:spcBef>
          <a:spcPct val="20000"/>
        </a:spcBef>
        <a:buClr>
          <a:schemeClr val="accent1"/>
        </a:buClr>
        <a:buSzPct val="85000"/>
        <a:buFont typeface="Arial" pitchFamily="34" charset="0"/>
        <a:buChar char="•"/>
        <a:defRPr sz="2000" kern="1200">
          <a:solidFill>
            <a:schemeClr val="tx1"/>
          </a:solidFill>
          <a:latin typeface="+mn-lt"/>
          <a:ea typeface="+mn-ea"/>
          <a:cs typeface="+mn-cs"/>
        </a:defRPr>
      </a:lvl2pPr>
      <a:lvl3pPr marL="731520" indent="-182880" algn="l" defTabSz="914400" rtl="0" eaLnBrk="1" latinLnBrk="0" hangingPunct="1">
        <a:spcBef>
          <a:spcPct val="20000"/>
        </a:spcBef>
        <a:buClr>
          <a:schemeClr val="accent1"/>
        </a:buClr>
        <a:buSzPct val="90000"/>
        <a:buFont typeface="Arial" pitchFamily="34" charset="0"/>
        <a:buChar char="•"/>
        <a:defRPr sz="1800" kern="1200">
          <a:solidFill>
            <a:schemeClr val="tx1"/>
          </a:solidFill>
          <a:latin typeface="+mn-lt"/>
          <a:ea typeface="+mn-ea"/>
          <a:cs typeface="+mn-cs"/>
        </a:defRPr>
      </a:lvl3pPr>
      <a:lvl4pPr marL="1005840" indent="-182880" algn="l" defTabSz="914400" rtl="0" eaLnBrk="1" latinLnBrk="0" hangingPunct="1">
        <a:spcBef>
          <a:spcPct val="20000"/>
        </a:spcBef>
        <a:buClr>
          <a:schemeClr val="accent1"/>
        </a:buClr>
        <a:buFont typeface="Arial" pitchFamily="34" charset="0"/>
        <a:buChar char="•"/>
        <a:defRPr sz="1600" kern="1200">
          <a:solidFill>
            <a:schemeClr val="tx1"/>
          </a:solidFill>
          <a:latin typeface="+mn-lt"/>
          <a:ea typeface="+mn-ea"/>
          <a:cs typeface="+mn-cs"/>
        </a:defRPr>
      </a:lvl4pPr>
      <a:lvl5pPr marL="1188720" indent="-137160" algn="l" defTabSz="914400" rtl="0" eaLnBrk="1" latinLnBrk="0" hangingPunct="1">
        <a:spcBef>
          <a:spcPct val="20000"/>
        </a:spcBef>
        <a:buClr>
          <a:schemeClr val="accent1"/>
        </a:buClr>
        <a:buSzPct val="100000"/>
        <a:buFont typeface="Arial" pitchFamily="34" charset="0"/>
        <a:buChar char="•"/>
        <a:defRPr sz="1400" kern="1200" baseline="0">
          <a:solidFill>
            <a:schemeClr val="tx1"/>
          </a:solidFill>
          <a:latin typeface="+mn-lt"/>
          <a:ea typeface="+mn-ea"/>
          <a:cs typeface="+mn-cs"/>
        </a:defRPr>
      </a:lvl5pPr>
      <a:lvl6pPr marL="137160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6pPr>
      <a:lvl7pPr marL="155448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7pPr>
      <a:lvl8pPr marL="173736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8pPr>
      <a:lvl9pPr marL="1920240" indent="-182880" algn="l" defTabSz="914400" rtl="0" eaLnBrk="1" latinLnBrk="0" hangingPunct="1">
        <a:spcBef>
          <a:spcPct val="20000"/>
        </a:spcBef>
        <a:buClr>
          <a:schemeClr val="accent1"/>
        </a:buClr>
        <a:buFont typeface="Arial" pitchFamily="34" charset="0"/>
        <a:buChar char="•"/>
        <a:defRPr sz="13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5.emf"/><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18.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18.png"/><Relationship Id="rId5"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5" Type="http://schemas.openxmlformats.org/officeDocument/2006/relationships/image" Target="../media/image19.png"/><Relationship Id="rId6" Type="http://schemas.openxmlformats.org/officeDocument/2006/relationships/image" Target="../media/image20.png"/><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4" Type="http://schemas.openxmlformats.org/officeDocument/2006/relationships/image" Target="../media/image20.png"/><Relationship Id="rId5" Type="http://schemas.openxmlformats.org/officeDocument/2006/relationships/image" Target="../media/image17.png"/><Relationship Id="rId6"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5" Type="http://schemas.openxmlformats.org/officeDocument/2006/relationships/image" Target="../media/image17.png"/><Relationship Id="rId6" Type="http://schemas.openxmlformats.org/officeDocument/2006/relationships/image" Target="../media/image18.png"/><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23.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 Id="rId3" Type="http://schemas.openxmlformats.org/officeDocument/2006/relationships/image" Target="../media/image2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 Id="rId3" Type="http://schemas.openxmlformats.org/officeDocument/2006/relationships/image" Target="../media/image2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 Id="rId3" Type="http://schemas.openxmlformats.org/officeDocument/2006/relationships/image" Target="../media/image2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3.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6.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emf"/><Relationship Id="rId4"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notesSlide" Target="../notesSlides/notesSlide9.xml"/><Relationship Id="rId5" Type="http://schemas.openxmlformats.org/officeDocument/2006/relationships/image" Target="../media/image10.jpeg"/><Relationship Id="rId6" Type="http://schemas.openxmlformats.org/officeDocument/2006/relationships/image" Target="../media/image11.jpeg"/><Relationship Id="rId7" Type="http://schemas.openxmlformats.org/officeDocument/2006/relationships/image" Target="../media/image12.png"/><Relationship Id="rId8" Type="http://schemas.openxmlformats.org/officeDocument/2006/relationships/image" Target="../media/image13.png"/><Relationship Id="rId9" Type="http://schemas.openxmlformats.org/officeDocument/2006/relationships/image" Target="../media/image14.png"/><Relationship Id="rId1" Type="http://schemas.microsoft.com/office/2007/relationships/media" Target="../media/media1.m4v"/><Relationship Id="rId2" Type="http://schemas.openxmlformats.org/officeDocument/2006/relationships/video" Target="../media/media1.m4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3600" cap="none" dirty="0" smtClean="0">
                <a:latin typeface="Century Gothic"/>
                <a:cs typeface="Century Gothic"/>
              </a:rPr>
              <a:t>Genetic characterization of hatchery-produced </a:t>
            </a:r>
            <a:r>
              <a:rPr lang="en-US" sz="3600" i="1" cap="none" dirty="0">
                <a:latin typeface="Century Gothic"/>
                <a:cs typeface="Century Gothic"/>
              </a:rPr>
              <a:t>O</a:t>
            </a:r>
            <a:r>
              <a:rPr lang="en-US" sz="3600" i="1" cap="none" dirty="0" smtClean="0">
                <a:latin typeface="Century Gothic"/>
                <a:cs typeface="Century Gothic"/>
              </a:rPr>
              <a:t>strea lurida </a:t>
            </a:r>
            <a:r>
              <a:rPr lang="en-US" sz="3600" cap="none" dirty="0" smtClean="0">
                <a:latin typeface="Century Gothic"/>
                <a:cs typeface="Century Gothic"/>
              </a:rPr>
              <a:t>in Puget Sound, WA</a:t>
            </a:r>
            <a:endParaRPr lang="en-US" sz="3600" i="1" cap="none" dirty="0">
              <a:latin typeface="Century Gothic"/>
              <a:cs typeface="Century Gothic"/>
            </a:endParaRPr>
          </a:p>
        </p:txBody>
      </p:sp>
      <p:sp>
        <p:nvSpPr>
          <p:cNvPr id="3" name="Subtitle 2"/>
          <p:cNvSpPr>
            <a:spLocks noGrp="1"/>
          </p:cNvSpPr>
          <p:nvPr>
            <p:ph type="subTitle" idx="1"/>
          </p:nvPr>
        </p:nvSpPr>
        <p:spPr>
          <a:xfrm>
            <a:off x="685800" y="3505199"/>
            <a:ext cx="7681884" cy="2983156"/>
          </a:xfrm>
        </p:spPr>
        <p:txBody>
          <a:bodyPr>
            <a:normAutofit fontScale="92500" lnSpcReduction="10000"/>
          </a:bodyPr>
          <a:lstStyle/>
          <a:p>
            <a:r>
              <a:rPr lang="en-US" dirty="0" smtClean="0">
                <a:latin typeface="Century Gothic"/>
                <a:cs typeface="Century Gothic"/>
              </a:rPr>
              <a:t>Laura Spencer</a:t>
            </a:r>
            <a:r>
              <a:rPr lang="en-US" baseline="30000" dirty="0" smtClean="0">
                <a:latin typeface="Century Gothic"/>
                <a:cs typeface="Century Gothic"/>
              </a:rPr>
              <a:t>1</a:t>
            </a:r>
            <a:r>
              <a:rPr lang="en-US" dirty="0" smtClean="0">
                <a:latin typeface="Century Gothic"/>
                <a:cs typeface="Century Gothic"/>
              </a:rPr>
              <a:t> </a:t>
            </a:r>
            <a:r>
              <a:rPr lang="en-US" dirty="0" smtClean="0">
                <a:latin typeface="Century Gothic"/>
                <a:ea typeface="Wingdings"/>
                <a:cs typeface="Century Gothic"/>
                <a:sym typeface="Wingdings"/>
              </a:rPr>
              <a:t></a:t>
            </a:r>
            <a:r>
              <a:rPr lang="en-US" dirty="0" smtClean="0">
                <a:latin typeface="Century Gothic"/>
                <a:cs typeface="Century Gothic"/>
              </a:rPr>
              <a:t> Brent Vadopalas</a:t>
            </a:r>
            <a:r>
              <a:rPr lang="en-US" baseline="30000" dirty="0" smtClean="0">
                <a:latin typeface="Century Gothic"/>
                <a:cs typeface="Century Gothic"/>
              </a:rPr>
              <a:t>1</a:t>
            </a:r>
            <a:r>
              <a:rPr lang="en-US" dirty="0" smtClean="0">
                <a:latin typeface="Century Gothic"/>
                <a:cs typeface="Century Gothic"/>
              </a:rPr>
              <a:t> </a:t>
            </a:r>
            <a:r>
              <a:rPr lang="en-US" dirty="0">
                <a:latin typeface="Century Gothic"/>
                <a:ea typeface="Wingdings"/>
                <a:cs typeface="Century Gothic"/>
                <a:sym typeface="Wingdings"/>
              </a:rPr>
              <a:t></a:t>
            </a:r>
            <a:r>
              <a:rPr lang="en-US" dirty="0">
                <a:latin typeface="Century Gothic"/>
                <a:cs typeface="Century Gothic"/>
              </a:rPr>
              <a:t> Crystal </a:t>
            </a:r>
            <a:r>
              <a:rPr lang="en-US" dirty="0" smtClean="0">
                <a:latin typeface="Century Gothic"/>
                <a:cs typeface="Century Gothic"/>
              </a:rPr>
              <a:t>Simchick</a:t>
            </a:r>
            <a:r>
              <a:rPr lang="en-US" baseline="30000" dirty="0" smtClean="0">
                <a:latin typeface="Century Gothic"/>
                <a:cs typeface="Century Gothic"/>
              </a:rPr>
              <a:t>2</a:t>
            </a:r>
            <a:r>
              <a:rPr lang="en-US" dirty="0" smtClean="0">
                <a:latin typeface="Century Gothic"/>
                <a:cs typeface="Century Gothic"/>
              </a:rPr>
              <a:t> </a:t>
            </a:r>
            <a:r>
              <a:rPr lang="en-US" dirty="0">
                <a:latin typeface="Century Gothic"/>
                <a:ea typeface="Wingdings"/>
                <a:cs typeface="Century Gothic"/>
                <a:sym typeface="Wingdings"/>
              </a:rPr>
              <a:t></a:t>
            </a:r>
            <a:r>
              <a:rPr lang="en-US" dirty="0">
                <a:latin typeface="Century Gothic"/>
                <a:cs typeface="Century Gothic"/>
              </a:rPr>
              <a:t> Ryan </a:t>
            </a:r>
            <a:r>
              <a:rPr lang="en-US" dirty="0" smtClean="0">
                <a:latin typeface="Century Gothic"/>
                <a:cs typeface="Century Gothic"/>
              </a:rPr>
              <a:t>Crim</a:t>
            </a:r>
            <a:r>
              <a:rPr lang="en-US" baseline="30000" dirty="0" smtClean="0">
                <a:latin typeface="Century Gothic"/>
                <a:cs typeface="Century Gothic"/>
              </a:rPr>
              <a:t>3</a:t>
            </a:r>
            <a:r>
              <a:rPr lang="en-US" dirty="0" smtClean="0">
                <a:latin typeface="Century Gothic"/>
                <a:cs typeface="Century Gothic"/>
              </a:rPr>
              <a:t> </a:t>
            </a:r>
            <a:r>
              <a:rPr lang="en-US" dirty="0">
                <a:latin typeface="Century Gothic"/>
                <a:ea typeface="Wingdings"/>
                <a:cs typeface="Century Gothic"/>
                <a:sym typeface="Wingdings"/>
              </a:rPr>
              <a:t></a:t>
            </a:r>
            <a:r>
              <a:rPr lang="en-US" dirty="0">
                <a:latin typeface="Century Gothic"/>
                <a:cs typeface="Century Gothic"/>
              </a:rPr>
              <a:t> Rick </a:t>
            </a:r>
            <a:r>
              <a:rPr lang="en-US" dirty="0" smtClean="0">
                <a:latin typeface="Century Gothic"/>
                <a:cs typeface="Century Gothic"/>
              </a:rPr>
              <a:t>Goetz</a:t>
            </a:r>
            <a:r>
              <a:rPr lang="en-US" baseline="30000" dirty="0" smtClean="0">
                <a:latin typeface="Century Gothic"/>
                <a:cs typeface="Century Gothic"/>
              </a:rPr>
              <a:t>2</a:t>
            </a:r>
            <a:r>
              <a:rPr lang="en-US" dirty="0" smtClean="0">
                <a:latin typeface="Century Gothic"/>
                <a:cs typeface="Century Gothic"/>
              </a:rPr>
              <a:t> </a:t>
            </a:r>
            <a:r>
              <a:rPr lang="en-US" dirty="0">
                <a:latin typeface="Century Gothic"/>
                <a:ea typeface="Wingdings"/>
                <a:cs typeface="Century Gothic"/>
                <a:sym typeface="Wingdings"/>
              </a:rPr>
              <a:t></a:t>
            </a:r>
            <a:r>
              <a:rPr lang="en-US" dirty="0">
                <a:latin typeface="Century Gothic"/>
                <a:cs typeface="Century Gothic"/>
              </a:rPr>
              <a:t> Steven </a:t>
            </a:r>
            <a:r>
              <a:rPr lang="en-US" dirty="0" smtClean="0">
                <a:latin typeface="Century Gothic"/>
                <a:cs typeface="Century Gothic"/>
              </a:rPr>
              <a:t>Roberts</a:t>
            </a:r>
            <a:r>
              <a:rPr lang="en-US" baseline="30000" dirty="0" smtClean="0">
                <a:latin typeface="Century Gothic"/>
                <a:cs typeface="Century Gothic"/>
              </a:rPr>
              <a:t>1</a:t>
            </a:r>
          </a:p>
          <a:p>
            <a:endParaRPr lang="en-US" dirty="0" smtClean="0">
              <a:latin typeface="Century Gothic"/>
              <a:cs typeface="Century Gothic"/>
            </a:endParaRPr>
          </a:p>
          <a:p>
            <a:pPr marL="457200" indent="-457200">
              <a:buAutoNum type="arabicPeriod"/>
            </a:pPr>
            <a:r>
              <a:rPr lang="en-US" sz="2200" dirty="0" smtClean="0">
                <a:latin typeface="Century Gothic"/>
                <a:cs typeface="Century Gothic"/>
              </a:rPr>
              <a:t>University of Washington, Seattle</a:t>
            </a:r>
          </a:p>
          <a:p>
            <a:pPr marL="457200" indent="-457200">
              <a:buAutoNum type="arabicPeriod"/>
            </a:pPr>
            <a:r>
              <a:rPr lang="en-US" sz="2200" dirty="0" smtClean="0">
                <a:latin typeface="Century Gothic"/>
                <a:cs typeface="Century Gothic"/>
              </a:rPr>
              <a:t>NOAA </a:t>
            </a:r>
          </a:p>
          <a:p>
            <a:pPr marL="457200" indent="-457200">
              <a:buAutoNum type="arabicPeriod"/>
            </a:pPr>
            <a:r>
              <a:rPr lang="en-US" sz="2200" dirty="0" smtClean="0">
                <a:latin typeface="Century Gothic"/>
                <a:cs typeface="Century Gothic"/>
              </a:rPr>
              <a:t>Puget Sound Restoration Fund</a:t>
            </a:r>
            <a:endParaRPr lang="en-US" sz="2200" dirty="0">
              <a:latin typeface="Century Gothic"/>
              <a:cs typeface="Century Gothic"/>
            </a:endParaRPr>
          </a:p>
          <a:p>
            <a:endParaRPr lang="en-US" dirty="0" smtClean="0">
              <a:latin typeface="Century Gothic"/>
              <a:cs typeface="Century Gothic"/>
            </a:endParaRPr>
          </a:p>
          <a:p>
            <a:r>
              <a:rPr lang="en-US" dirty="0" smtClean="0">
                <a:latin typeface="Century Gothic"/>
                <a:cs typeface="Century Gothic"/>
              </a:rPr>
              <a:t>Aquaculture America, February 2018 </a:t>
            </a:r>
          </a:p>
          <a:p>
            <a:endParaRPr lang="en-US" dirty="0" smtClean="0">
              <a:latin typeface="Century Gothic"/>
              <a:cs typeface="Century Gothic"/>
            </a:endParaRPr>
          </a:p>
          <a:p>
            <a:endParaRPr lang="en-US" dirty="0" smtClean="0">
              <a:latin typeface="Century Gothic"/>
              <a:cs typeface="Century Gothic"/>
            </a:endParaRPr>
          </a:p>
          <a:p>
            <a:endParaRPr lang="en-US" dirty="0">
              <a:latin typeface="Century Gothic"/>
              <a:cs typeface="Century Gothic"/>
            </a:endParaRPr>
          </a:p>
        </p:txBody>
      </p:sp>
    </p:spTree>
    <p:extLst>
      <p:ext uri="{BB962C8B-B14F-4D97-AF65-F5344CB8AC3E}">
        <p14:creationId xmlns:p14="http://schemas.microsoft.com/office/powerpoint/2010/main" val="3818987265"/>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TICK,2009_MicroSatellite-Develop (dragged).pdf"/>
          <p:cNvPicPr>
            <a:picLocks noChangeAspect="1"/>
          </p:cNvPicPr>
          <p:nvPr/>
        </p:nvPicPr>
        <p:blipFill rotWithShape="1">
          <a:blip r:embed="rId3">
            <a:extLst>
              <a:ext uri="{28A0092B-C50C-407E-A947-70E740481C1C}">
                <a14:useLocalDpi xmlns:a14="http://schemas.microsoft.com/office/drawing/2010/main" val="0"/>
              </a:ext>
            </a:extLst>
          </a:blip>
          <a:srcRect l="10373" t="2813" r="7792" b="4530"/>
          <a:stretch/>
        </p:blipFill>
        <p:spPr>
          <a:xfrm rot="5400000">
            <a:off x="1534531" y="-1031809"/>
            <a:ext cx="6125401" cy="9115103"/>
          </a:xfrm>
          <a:prstGeom prst="rect">
            <a:avLst/>
          </a:prstGeom>
        </p:spPr>
      </p:pic>
      <p:pic>
        <p:nvPicPr>
          <p:cNvPr id="4" name="Picture 3"/>
          <p:cNvPicPr>
            <a:picLocks noChangeAspect="1"/>
          </p:cNvPicPr>
          <p:nvPr/>
        </p:nvPicPr>
        <p:blipFill>
          <a:blip r:embed="rId4"/>
          <a:stretch>
            <a:fillRect/>
          </a:stretch>
        </p:blipFill>
        <p:spPr>
          <a:xfrm>
            <a:off x="425758" y="312555"/>
            <a:ext cx="8225491" cy="2568787"/>
          </a:xfrm>
          <a:prstGeom prst="rect">
            <a:avLst/>
          </a:prstGeom>
          <a:ln>
            <a:solidFill>
              <a:srgbClr val="7F8FA9"/>
            </a:solidFill>
          </a:ln>
        </p:spPr>
      </p:pic>
      <p:sp>
        <p:nvSpPr>
          <p:cNvPr id="7" name="Frame 6"/>
          <p:cNvSpPr/>
          <p:nvPr/>
        </p:nvSpPr>
        <p:spPr>
          <a:xfrm>
            <a:off x="425758" y="3730805"/>
            <a:ext cx="8450371" cy="992236"/>
          </a:xfrm>
          <a:prstGeom prst="frame">
            <a:avLst>
              <a:gd name="adj1" fmla="val 0"/>
            </a:avLst>
          </a:prstGeom>
          <a:solidFill>
            <a:schemeClr val="accent5"/>
          </a:solidFill>
          <a:ln w="6350" cmpd="sng">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8" name="Frame 7"/>
          <p:cNvSpPr/>
          <p:nvPr/>
        </p:nvSpPr>
        <p:spPr>
          <a:xfrm>
            <a:off x="425758" y="5450679"/>
            <a:ext cx="8450371" cy="694823"/>
          </a:xfrm>
          <a:prstGeom prst="frame">
            <a:avLst>
              <a:gd name="adj1" fmla="val 0"/>
            </a:avLst>
          </a:prstGeom>
          <a:solidFill>
            <a:schemeClr val="accent5"/>
          </a:solidFill>
          <a:ln w="6350" cmpd="sng">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solidFill>
                <a:schemeClr val="tx1"/>
              </a:solidFill>
            </a:endParaRPr>
          </a:p>
        </p:txBody>
      </p:sp>
      <p:sp>
        <p:nvSpPr>
          <p:cNvPr id="9" name="Frame 8"/>
          <p:cNvSpPr/>
          <p:nvPr/>
        </p:nvSpPr>
        <p:spPr>
          <a:xfrm>
            <a:off x="425758" y="4908256"/>
            <a:ext cx="8450371" cy="277827"/>
          </a:xfrm>
          <a:prstGeom prst="frame">
            <a:avLst>
              <a:gd name="adj1" fmla="val 0"/>
            </a:avLst>
          </a:prstGeom>
          <a:solidFill>
            <a:schemeClr val="accent5"/>
          </a:solidFill>
          <a:ln w="6350" cmpd="sng">
            <a:solidFill>
              <a:srgbClr val="8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tx1"/>
              </a:solidFill>
            </a:endParaRPr>
          </a:p>
        </p:txBody>
      </p:sp>
      <p:sp>
        <p:nvSpPr>
          <p:cNvPr id="2" name="Rectangle 1"/>
          <p:cNvSpPr/>
          <p:nvPr/>
        </p:nvSpPr>
        <p:spPr>
          <a:xfrm>
            <a:off x="313763" y="3730805"/>
            <a:ext cx="8696835" cy="1200329"/>
          </a:xfrm>
          <a:prstGeom prst="rect">
            <a:avLst/>
          </a:prstGeom>
          <a:solidFill>
            <a:schemeClr val="accent5">
              <a:lumMod val="20000"/>
              <a:lumOff val="80000"/>
            </a:schemeClr>
          </a:solidFill>
        </p:spPr>
        <p:txBody>
          <a:bodyPr wrap="square">
            <a:spAutoFit/>
          </a:bodyPr>
          <a:lstStyle/>
          <a:p>
            <a:pPr algn="ctr"/>
            <a:r>
              <a:rPr lang="en-US" sz="3600" b="1" i="1" dirty="0">
                <a:solidFill>
                  <a:srgbClr val="FF0000"/>
                </a:solidFill>
                <a:latin typeface="Century Gothic"/>
                <a:cs typeface="Century Gothic"/>
              </a:rPr>
              <a:t>Are hatchery produced </a:t>
            </a:r>
            <a:r>
              <a:rPr lang="en-US" sz="3600" b="1" i="1" dirty="0" smtClean="0">
                <a:solidFill>
                  <a:srgbClr val="FF0000"/>
                </a:solidFill>
                <a:latin typeface="Century Gothic"/>
                <a:cs typeface="Century Gothic"/>
              </a:rPr>
              <a:t>F1 genetically </a:t>
            </a:r>
            <a:r>
              <a:rPr lang="en-US" sz="3600" b="1" i="1" dirty="0">
                <a:solidFill>
                  <a:srgbClr val="FF0000"/>
                </a:solidFill>
                <a:latin typeface="Century Gothic"/>
                <a:cs typeface="Century Gothic"/>
              </a:rPr>
              <a:t>indiscriminate from wild F0?</a:t>
            </a:r>
          </a:p>
        </p:txBody>
      </p:sp>
    </p:spTree>
    <p:extLst>
      <p:ext uri="{BB962C8B-B14F-4D97-AF65-F5344CB8AC3E}">
        <p14:creationId xmlns:p14="http://schemas.microsoft.com/office/powerpoint/2010/main" val="56194077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2"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 name="Picture 73"/>
          <p:cNvPicPr>
            <a:picLocks noChangeAspect="1"/>
          </p:cNvPicPr>
          <p:nvPr/>
        </p:nvPicPr>
        <p:blipFill>
          <a:blip r:embed="rId3"/>
          <a:stretch>
            <a:fillRect/>
          </a:stretch>
        </p:blipFill>
        <p:spPr>
          <a:xfrm>
            <a:off x="2611339" y="922873"/>
            <a:ext cx="3231915" cy="1416915"/>
          </a:xfrm>
          <a:prstGeom prst="rect">
            <a:avLst/>
          </a:prstGeom>
        </p:spPr>
      </p:pic>
      <p:sp>
        <p:nvSpPr>
          <p:cNvPr id="2" name="Title 1"/>
          <p:cNvSpPr>
            <a:spLocks noGrp="1"/>
          </p:cNvSpPr>
          <p:nvPr>
            <p:ph type="title"/>
          </p:nvPr>
        </p:nvSpPr>
        <p:spPr>
          <a:xfrm>
            <a:off x="263304" y="40450"/>
            <a:ext cx="8673538" cy="736491"/>
          </a:xfrm>
        </p:spPr>
        <p:txBody>
          <a:bodyPr>
            <a:noAutofit/>
          </a:bodyPr>
          <a:lstStyle/>
          <a:p>
            <a:r>
              <a:rPr lang="en-US" sz="3400" i="1" dirty="0">
                <a:latin typeface="Century Gothic"/>
                <a:cs typeface="Century Gothic"/>
              </a:rPr>
              <a:t>B</a:t>
            </a:r>
            <a:r>
              <a:rPr lang="en-US" sz="3400" i="1" dirty="0" smtClean="0">
                <a:latin typeface="Century Gothic"/>
                <a:cs typeface="Century Gothic"/>
              </a:rPr>
              <a:t>reeding method A</a:t>
            </a:r>
            <a:endParaRPr lang="en-US" sz="3400" i="1" dirty="0">
              <a:latin typeface="Century Gothic"/>
              <a:cs typeface="Century Gothic"/>
            </a:endParaRPr>
          </a:p>
        </p:txBody>
      </p:sp>
      <p:sp>
        <p:nvSpPr>
          <p:cNvPr id="3" name="Content Placeholder 2"/>
          <p:cNvSpPr>
            <a:spLocks noGrp="1"/>
          </p:cNvSpPr>
          <p:nvPr>
            <p:ph idx="1"/>
          </p:nvPr>
        </p:nvSpPr>
        <p:spPr>
          <a:xfrm>
            <a:off x="134471" y="5871882"/>
            <a:ext cx="9009529" cy="851646"/>
          </a:xfrm>
        </p:spPr>
        <p:txBody>
          <a:bodyPr>
            <a:normAutofit/>
          </a:bodyPr>
          <a:lstStyle/>
          <a:p>
            <a:pPr marL="0" indent="0" algn="ctr">
              <a:buNone/>
            </a:pPr>
            <a:r>
              <a:rPr lang="en-US" sz="3200" dirty="0" smtClean="0">
                <a:latin typeface="Century Gothic"/>
                <a:cs typeface="Century Gothic"/>
              </a:rPr>
              <a:t>Mass volitional spawn, no larvae separated</a:t>
            </a:r>
            <a:endParaRPr lang="en-US" sz="3200" dirty="0">
              <a:latin typeface="Century Gothic"/>
              <a:cs typeface="Century Gothic"/>
            </a:endParaRPr>
          </a:p>
        </p:txBody>
      </p:sp>
      <p:sp>
        <p:nvSpPr>
          <p:cNvPr id="58" name="TextBox 57"/>
          <p:cNvSpPr txBox="1"/>
          <p:nvPr/>
        </p:nvSpPr>
        <p:spPr>
          <a:xfrm>
            <a:off x="6081059" y="1538941"/>
            <a:ext cx="2256117" cy="369332"/>
          </a:xfrm>
          <a:prstGeom prst="rect">
            <a:avLst/>
          </a:prstGeom>
          <a:noFill/>
        </p:spPr>
        <p:txBody>
          <a:bodyPr wrap="square" rtlCol="0">
            <a:spAutoFit/>
          </a:bodyPr>
          <a:lstStyle/>
          <a:p>
            <a:endParaRPr lang="en-US" dirty="0"/>
          </a:p>
        </p:txBody>
      </p:sp>
      <p:pic>
        <p:nvPicPr>
          <p:cNvPr id="111" name="Picture 110"/>
          <p:cNvPicPr>
            <a:picLocks noChangeAspect="1"/>
          </p:cNvPicPr>
          <p:nvPr/>
        </p:nvPicPr>
        <p:blipFill rotWithShape="1">
          <a:blip r:embed="rId4"/>
          <a:srcRect l="3117" t="26770" r="58741" b="24995"/>
          <a:stretch/>
        </p:blipFill>
        <p:spPr>
          <a:xfrm>
            <a:off x="3478477" y="1040868"/>
            <a:ext cx="458411" cy="579707"/>
          </a:xfrm>
          <a:prstGeom prst="rect">
            <a:avLst/>
          </a:prstGeom>
        </p:spPr>
      </p:pic>
      <p:pic>
        <p:nvPicPr>
          <p:cNvPr id="114" name="Picture 113"/>
          <p:cNvPicPr>
            <a:picLocks noChangeAspect="1"/>
          </p:cNvPicPr>
          <p:nvPr/>
        </p:nvPicPr>
        <p:blipFill rotWithShape="1">
          <a:blip r:embed="rId4"/>
          <a:srcRect l="3117" t="26770" r="58741" b="24995"/>
          <a:stretch/>
        </p:blipFill>
        <p:spPr>
          <a:xfrm>
            <a:off x="3739004" y="1040868"/>
            <a:ext cx="458411" cy="579707"/>
          </a:xfrm>
          <a:prstGeom prst="rect">
            <a:avLst/>
          </a:prstGeom>
        </p:spPr>
      </p:pic>
      <p:pic>
        <p:nvPicPr>
          <p:cNvPr id="115" name="Picture 114"/>
          <p:cNvPicPr>
            <a:picLocks noChangeAspect="1"/>
          </p:cNvPicPr>
          <p:nvPr/>
        </p:nvPicPr>
        <p:blipFill rotWithShape="1">
          <a:blip r:embed="rId4"/>
          <a:srcRect l="3117" t="26770" r="58741" b="24995"/>
          <a:stretch/>
        </p:blipFill>
        <p:spPr>
          <a:xfrm>
            <a:off x="3930908" y="1040868"/>
            <a:ext cx="458411" cy="579707"/>
          </a:xfrm>
          <a:prstGeom prst="rect">
            <a:avLst/>
          </a:prstGeom>
        </p:spPr>
      </p:pic>
      <p:pic>
        <p:nvPicPr>
          <p:cNvPr id="116" name="Picture 115"/>
          <p:cNvPicPr>
            <a:picLocks noChangeAspect="1"/>
          </p:cNvPicPr>
          <p:nvPr/>
        </p:nvPicPr>
        <p:blipFill rotWithShape="1">
          <a:blip r:embed="rId4"/>
          <a:srcRect l="3117" t="26770" r="58741" b="24995"/>
          <a:stretch/>
        </p:blipFill>
        <p:spPr>
          <a:xfrm>
            <a:off x="3431444" y="1264020"/>
            <a:ext cx="458411" cy="579707"/>
          </a:xfrm>
          <a:prstGeom prst="rect">
            <a:avLst/>
          </a:prstGeom>
        </p:spPr>
      </p:pic>
      <p:pic>
        <p:nvPicPr>
          <p:cNvPr id="117" name="Picture 116"/>
          <p:cNvPicPr>
            <a:picLocks noChangeAspect="1"/>
          </p:cNvPicPr>
          <p:nvPr/>
        </p:nvPicPr>
        <p:blipFill rotWithShape="1">
          <a:blip r:embed="rId4"/>
          <a:srcRect l="3117" t="26770" r="58741" b="24995"/>
          <a:stretch/>
        </p:blipFill>
        <p:spPr>
          <a:xfrm>
            <a:off x="3711749" y="1256824"/>
            <a:ext cx="458411" cy="579707"/>
          </a:xfrm>
          <a:prstGeom prst="rect">
            <a:avLst/>
          </a:prstGeom>
        </p:spPr>
      </p:pic>
      <p:pic>
        <p:nvPicPr>
          <p:cNvPr id="118" name="Picture 117"/>
          <p:cNvPicPr>
            <a:picLocks noChangeAspect="1"/>
          </p:cNvPicPr>
          <p:nvPr/>
        </p:nvPicPr>
        <p:blipFill rotWithShape="1">
          <a:blip r:embed="rId4"/>
          <a:srcRect l="3117" t="26770" r="58741" b="24995"/>
          <a:stretch/>
        </p:blipFill>
        <p:spPr>
          <a:xfrm>
            <a:off x="4157548" y="1000013"/>
            <a:ext cx="458411" cy="579707"/>
          </a:xfrm>
          <a:prstGeom prst="rect">
            <a:avLst/>
          </a:prstGeom>
        </p:spPr>
      </p:pic>
      <p:pic>
        <p:nvPicPr>
          <p:cNvPr id="119" name="Picture 118"/>
          <p:cNvPicPr>
            <a:picLocks noChangeAspect="1"/>
          </p:cNvPicPr>
          <p:nvPr/>
        </p:nvPicPr>
        <p:blipFill rotWithShape="1">
          <a:blip r:embed="rId4"/>
          <a:srcRect l="3117" t="26770" r="58741" b="24995"/>
          <a:stretch/>
        </p:blipFill>
        <p:spPr>
          <a:xfrm>
            <a:off x="4382687" y="1000013"/>
            <a:ext cx="458411" cy="579707"/>
          </a:xfrm>
          <a:prstGeom prst="rect">
            <a:avLst/>
          </a:prstGeom>
        </p:spPr>
      </p:pic>
      <p:pic>
        <p:nvPicPr>
          <p:cNvPr id="120" name="Picture 119"/>
          <p:cNvPicPr>
            <a:picLocks noChangeAspect="1"/>
          </p:cNvPicPr>
          <p:nvPr/>
        </p:nvPicPr>
        <p:blipFill rotWithShape="1">
          <a:blip r:embed="rId4"/>
          <a:srcRect l="3117" t="26770" r="58741" b="24995"/>
          <a:stretch/>
        </p:blipFill>
        <p:spPr>
          <a:xfrm>
            <a:off x="4643214" y="1000013"/>
            <a:ext cx="458411" cy="579707"/>
          </a:xfrm>
          <a:prstGeom prst="rect">
            <a:avLst/>
          </a:prstGeom>
        </p:spPr>
      </p:pic>
      <p:pic>
        <p:nvPicPr>
          <p:cNvPr id="121" name="Picture 120"/>
          <p:cNvPicPr>
            <a:picLocks noChangeAspect="1"/>
          </p:cNvPicPr>
          <p:nvPr/>
        </p:nvPicPr>
        <p:blipFill rotWithShape="1">
          <a:blip r:embed="rId4"/>
          <a:srcRect l="3117" t="26770" r="58741" b="24995"/>
          <a:stretch/>
        </p:blipFill>
        <p:spPr>
          <a:xfrm>
            <a:off x="4835118" y="1000013"/>
            <a:ext cx="458411" cy="579707"/>
          </a:xfrm>
          <a:prstGeom prst="rect">
            <a:avLst/>
          </a:prstGeom>
        </p:spPr>
      </p:pic>
      <p:pic>
        <p:nvPicPr>
          <p:cNvPr id="122" name="Picture 121"/>
          <p:cNvPicPr>
            <a:picLocks noChangeAspect="1"/>
          </p:cNvPicPr>
          <p:nvPr/>
        </p:nvPicPr>
        <p:blipFill rotWithShape="1">
          <a:blip r:embed="rId4"/>
          <a:srcRect l="3117" t="26770" r="58741" b="24995"/>
          <a:stretch/>
        </p:blipFill>
        <p:spPr>
          <a:xfrm>
            <a:off x="4335654" y="1223165"/>
            <a:ext cx="458411" cy="579707"/>
          </a:xfrm>
          <a:prstGeom prst="rect">
            <a:avLst/>
          </a:prstGeom>
        </p:spPr>
      </p:pic>
      <p:pic>
        <p:nvPicPr>
          <p:cNvPr id="123" name="Picture 122"/>
          <p:cNvPicPr>
            <a:picLocks noChangeAspect="1"/>
          </p:cNvPicPr>
          <p:nvPr/>
        </p:nvPicPr>
        <p:blipFill rotWithShape="1">
          <a:blip r:embed="rId4"/>
          <a:srcRect l="3117" t="26770" r="58741" b="24995"/>
          <a:stretch/>
        </p:blipFill>
        <p:spPr>
          <a:xfrm>
            <a:off x="4615959" y="1215969"/>
            <a:ext cx="458411" cy="579707"/>
          </a:xfrm>
          <a:prstGeom prst="rect">
            <a:avLst/>
          </a:prstGeom>
        </p:spPr>
      </p:pic>
      <p:pic>
        <p:nvPicPr>
          <p:cNvPr id="124" name="Picture 123"/>
          <p:cNvPicPr>
            <a:picLocks noChangeAspect="1"/>
          </p:cNvPicPr>
          <p:nvPr/>
        </p:nvPicPr>
        <p:blipFill rotWithShape="1">
          <a:blip r:embed="rId4"/>
          <a:srcRect l="3117" t="26770" r="58741" b="24995"/>
          <a:stretch/>
        </p:blipFill>
        <p:spPr>
          <a:xfrm>
            <a:off x="4040116" y="1256824"/>
            <a:ext cx="458411" cy="579707"/>
          </a:xfrm>
          <a:prstGeom prst="rect">
            <a:avLst/>
          </a:prstGeom>
        </p:spPr>
      </p:pic>
      <p:pic>
        <p:nvPicPr>
          <p:cNvPr id="125" name="Picture 124"/>
          <p:cNvPicPr>
            <a:picLocks noChangeAspect="1"/>
          </p:cNvPicPr>
          <p:nvPr/>
        </p:nvPicPr>
        <p:blipFill rotWithShape="1">
          <a:blip r:embed="rId5"/>
          <a:srcRect l="25655" t="8236" r="13823" b="17744"/>
          <a:stretch/>
        </p:blipFill>
        <p:spPr>
          <a:xfrm>
            <a:off x="1771776" y="3133332"/>
            <a:ext cx="1590493" cy="2431568"/>
          </a:xfrm>
          <a:prstGeom prst="rect">
            <a:avLst/>
          </a:prstGeom>
        </p:spPr>
      </p:pic>
      <p:pic>
        <p:nvPicPr>
          <p:cNvPr id="126" name="Picture 125"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213957" y="4367671"/>
            <a:ext cx="194703" cy="163809"/>
          </a:xfrm>
          <a:prstGeom prst="rect">
            <a:avLst/>
          </a:prstGeom>
        </p:spPr>
      </p:pic>
      <p:pic>
        <p:nvPicPr>
          <p:cNvPr id="127" name="Picture 126"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366357" y="4520071"/>
            <a:ext cx="194703" cy="163809"/>
          </a:xfrm>
          <a:prstGeom prst="rect">
            <a:avLst/>
          </a:prstGeom>
        </p:spPr>
      </p:pic>
      <p:pic>
        <p:nvPicPr>
          <p:cNvPr id="128" name="Picture 127"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407258" y="4367671"/>
            <a:ext cx="194703" cy="163809"/>
          </a:xfrm>
          <a:prstGeom prst="rect">
            <a:avLst/>
          </a:prstGeom>
        </p:spPr>
      </p:pic>
      <p:pic>
        <p:nvPicPr>
          <p:cNvPr id="129" name="Picture 128"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171654" y="4531480"/>
            <a:ext cx="194703" cy="163809"/>
          </a:xfrm>
          <a:prstGeom prst="rect">
            <a:avLst/>
          </a:prstGeom>
        </p:spPr>
      </p:pic>
      <p:pic>
        <p:nvPicPr>
          <p:cNvPr id="130" name="Picture 129"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364955" y="4683880"/>
            <a:ext cx="194703" cy="163809"/>
          </a:xfrm>
          <a:prstGeom prst="rect">
            <a:avLst/>
          </a:prstGeom>
        </p:spPr>
      </p:pic>
      <p:pic>
        <p:nvPicPr>
          <p:cNvPr id="131" name="Picture 130"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542159" y="4520071"/>
            <a:ext cx="194703" cy="163809"/>
          </a:xfrm>
          <a:prstGeom prst="rect">
            <a:avLst/>
          </a:prstGeom>
        </p:spPr>
      </p:pic>
      <p:pic>
        <p:nvPicPr>
          <p:cNvPr id="132" name="Picture 131"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542159" y="4683880"/>
            <a:ext cx="194703" cy="163809"/>
          </a:xfrm>
          <a:prstGeom prst="rect">
            <a:avLst/>
          </a:prstGeom>
        </p:spPr>
      </p:pic>
      <p:pic>
        <p:nvPicPr>
          <p:cNvPr id="133" name="Picture 132"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603363" y="4356262"/>
            <a:ext cx="194703" cy="163809"/>
          </a:xfrm>
          <a:prstGeom prst="rect">
            <a:avLst/>
          </a:prstGeom>
        </p:spPr>
      </p:pic>
      <p:pic>
        <p:nvPicPr>
          <p:cNvPr id="134" name="Picture 133"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705621" y="4520071"/>
            <a:ext cx="194703" cy="163809"/>
          </a:xfrm>
          <a:prstGeom prst="rect">
            <a:avLst/>
          </a:prstGeom>
        </p:spPr>
      </p:pic>
      <p:pic>
        <p:nvPicPr>
          <p:cNvPr id="136" name="Picture 135"/>
          <p:cNvPicPr>
            <a:picLocks noChangeAspect="1"/>
          </p:cNvPicPr>
          <p:nvPr/>
        </p:nvPicPr>
        <p:blipFill rotWithShape="1">
          <a:blip r:embed="rId5"/>
          <a:srcRect l="25655" t="8236" r="13823" b="17744"/>
          <a:stretch/>
        </p:blipFill>
        <p:spPr>
          <a:xfrm>
            <a:off x="5340460" y="3123152"/>
            <a:ext cx="1590493" cy="2431568"/>
          </a:xfrm>
          <a:prstGeom prst="rect">
            <a:avLst/>
          </a:prstGeom>
        </p:spPr>
      </p:pic>
      <p:pic>
        <p:nvPicPr>
          <p:cNvPr id="137" name="Picture 136"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5782641" y="4357491"/>
            <a:ext cx="194703" cy="163809"/>
          </a:xfrm>
          <a:prstGeom prst="rect">
            <a:avLst/>
          </a:prstGeom>
        </p:spPr>
      </p:pic>
      <p:pic>
        <p:nvPicPr>
          <p:cNvPr id="138" name="Picture 137"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5935041" y="4509891"/>
            <a:ext cx="194703" cy="163809"/>
          </a:xfrm>
          <a:prstGeom prst="rect">
            <a:avLst/>
          </a:prstGeom>
        </p:spPr>
      </p:pic>
      <p:pic>
        <p:nvPicPr>
          <p:cNvPr id="139" name="Picture 138"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5975942" y="4357491"/>
            <a:ext cx="194703" cy="163809"/>
          </a:xfrm>
          <a:prstGeom prst="rect">
            <a:avLst/>
          </a:prstGeom>
        </p:spPr>
      </p:pic>
      <p:pic>
        <p:nvPicPr>
          <p:cNvPr id="140" name="Picture 139"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5740338" y="4521300"/>
            <a:ext cx="194703" cy="163809"/>
          </a:xfrm>
          <a:prstGeom prst="rect">
            <a:avLst/>
          </a:prstGeom>
        </p:spPr>
      </p:pic>
      <p:pic>
        <p:nvPicPr>
          <p:cNvPr id="141" name="Picture 140"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5933639" y="4673700"/>
            <a:ext cx="194703" cy="163809"/>
          </a:xfrm>
          <a:prstGeom prst="rect">
            <a:avLst/>
          </a:prstGeom>
        </p:spPr>
      </p:pic>
      <p:pic>
        <p:nvPicPr>
          <p:cNvPr id="142" name="Picture 141"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6110843" y="4509891"/>
            <a:ext cx="194703" cy="163809"/>
          </a:xfrm>
          <a:prstGeom prst="rect">
            <a:avLst/>
          </a:prstGeom>
        </p:spPr>
      </p:pic>
      <p:pic>
        <p:nvPicPr>
          <p:cNvPr id="143" name="Picture 142"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6110843" y="4673700"/>
            <a:ext cx="194703" cy="163809"/>
          </a:xfrm>
          <a:prstGeom prst="rect">
            <a:avLst/>
          </a:prstGeom>
        </p:spPr>
      </p:pic>
      <p:pic>
        <p:nvPicPr>
          <p:cNvPr id="144" name="Picture 143"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6172047" y="4346082"/>
            <a:ext cx="194703" cy="163809"/>
          </a:xfrm>
          <a:prstGeom prst="rect">
            <a:avLst/>
          </a:prstGeom>
        </p:spPr>
      </p:pic>
      <p:pic>
        <p:nvPicPr>
          <p:cNvPr id="145" name="Picture 144"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6274305" y="4509891"/>
            <a:ext cx="194703" cy="163809"/>
          </a:xfrm>
          <a:prstGeom prst="rect">
            <a:avLst/>
          </a:prstGeom>
        </p:spPr>
      </p:pic>
      <p:cxnSp>
        <p:nvCxnSpPr>
          <p:cNvPr id="103" name="Straight Arrow Connector 102"/>
          <p:cNvCxnSpPr>
            <a:endCxn id="125" idx="0"/>
          </p:cNvCxnSpPr>
          <p:nvPr/>
        </p:nvCxnSpPr>
        <p:spPr>
          <a:xfrm flipH="1">
            <a:off x="2567023" y="2312498"/>
            <a:ext cx="1783381" cy="820834"/>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cxnSp>
        <p:nvCxnSpPr>
          <p:cNvPr id="104" name="Straight Arrow Connector 103"/>
          <p:cNvCxnSpPr>
            <a:endCxn id="147" idx="0"/>
          </p:cNvCxnSpPr>
          <p:nvPr/>
        </p:nvCxnSpPr>
        <p:spPr>
          <a:xfrm>
            <a:off x="4350404" y="2312498"/>
            <a:ext cx="8117" cy="810654"/>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cxnSp>
        <p:nvCxnSpPr>
          <p:cNvPr id="105" name="Straight Arrow Connector 104"/>
          <p:cNvCxnSpPr>
            <a:endCxn id="136" idx="0"/>
          </p:cNvCxnSpPr>
          <p:nvPr/>
        </p:nvCxnSpPr>
        <p:spPr>
          <a:xfrm>
            <a:off x="4350404" y="2312498"/>
            <a:ext cx="1785303" cy="810654"/>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pic>
        <p:nvPicPr>
          <p:cNvPr id="147" name="Picture 146"/>
          <p:cNvPicPr>
            <a:picLocks noChangeAspect="1"/>
          </p:cNvPicPr>
          <p:nvPr/>
        </p:nvPicPr>
        <p:blipFill rotWithShape="1">
          <a:blip r:embed="rId5"/>
          <a:srcRect l="25655" t="8236" r="13823" b="17744"/>
          <a:stretch/>
        </p:blipFill>
        <p:spPr>
          <a:xfrm>
            <a:off x="3563274" y="3123152"/>
            <a:ext cx="1590493" cy="2431568"/>
          </a:xfrm>
          <a:prstGeom prst="rect">
            <a:avLst/>
          </a:prstGeom>
        </p:spPr>
      </p:pic>
      <p:pic>
        <p:nvPicPr>
          <p:cNvPr id="148" name="Picture 147"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005455" y="4357491"/>
            <a:ext cx="194703" cy="163809"/>
          </a:xfrm>
          <a:prstGeom prst="rect">
            <a:avLst/>
          </a:prstGeom>
        </p:spPr>
      </p:pic>
      <p:pic>
        <p:nvPicPr>
          <p:cNvPr id="149" name="Picture 148"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157855" y="4509891"/>
            <a:ext cx="194703" cy="163809"/>
          </a:xfrm>
          <a:prstGeom prst="rect">
            <a:avLst/>
          </a:prstGeom>
        </p:spPr>
      </p:pic>
      <p:pic>
        <p:nvPicPr>
          <p:cNvPr id="150" name="Picture 149"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198756" y="4357491"/>
            <a:ext cx="194703" cy="163809"/>
          </a:xfrm>
          <a:prstGeom prst="rect">
            <a:avLst/>
          </a:prstGeom>
        </p:spPr>
      </p:pic>
      <p:pic>
        <p:nvPicPr>
          <p:cNvPr id="151" name="Picture 150"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3963152" y="4521300"/>
            <a:ext cx="194703" cy="163809"/>
          </a:xfrm>
          <a:prstGeom prst="rect">
            <a:avLst/>
          </a:prstGeom>
        </p:spPr>
      </p:pic>
      <p:pic>
        <p:nvPicPr>
          <p:cNvPr id="152" name="Picture 151"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156453" y="4673700"/>
            <a:ext cx="194703" cy="163809"/>
          </a:xfrm>
          <a:prstGeom prst="rect">
            <a:avLst/>
          </a:prstGeom>
        </p:spPr>
      </p:pic>
      <p:pic>
        <p:nvPicPr>
          <p:cNvPr id="153" name="Picture 152"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333657" y="4509891"/>
            <a:ext cx="194703" cy="163809"/>
          </a:xfrm>
          <a:prstGeom prst="rect">
            <a:avLst/>
          </a:prstGeom>
        </p:spPr>
      </p:pic>
      <p:pic>
        <p:nvPicPr>
          <p:cNvPr id="154" name="Picture 153"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333657" y="4673700"/>
            <a:ext cx="194703" cy="163809"/>
          </a:xfrm>
          <a:prstGeom prst="rect">
            <a:avLst/>
          </a:prstGeom>
        </p:spPr>
      </p:pic>
      <p:pic>
        <p:nvPicPr>
          <p:cNvPr id="155" name="Picture 154"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394861" y="4346082"/>
            <a:ext cx="194703" cy="163809"/>
          </a:xfrm>
          <a:prstGeom prst="rect">
            <a:avLst/>
          </a:prstGeom>
        </p:spPr>
      </p:pic>
      <p:pic>
        <p:nvPicPr>
          <p:cNvPr id="156" name="Picture 155"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497119" y="4509891"/>
            <a:ext cx="194703" cy="163809"/>
          </a:xfrm>
          <a:prstGeom prst="rect">
            <a:avLst/>
          </a:prstGeom>
        </p:spPr>
      </p:pic>
      <p:sp>
        <p:nvSpPr>
          <p:cNvPr id="91" name="Rectangle 90"/>
          <p:cNvSpPr/>
          <p:nvPr/>
        </p:nvSpPr>
        <p:spPr>
          <a:xfrm>
            <a:off x="761923" y="1293902"/>
            <a:ext cx="1603032" cy="707886"/>
          </a:xfrm>
          <a:prstGeom prst="rect">
            <a:avLst/>
          </a:prstGeom>
          <a:noFill/>
        </p:spPr>
        <p:txBody>
          <a:bodyPr wrap="square" lIns="91440" tIns="45720" rIns="91440" bIns="45720">
            <a:spAutoFit/>
          </a:bodyPr>
          <a:lstStyle/>
          <a:p>
            <a:pPr algn="ctr"/>
            <a:r>
              <a:rPr lang="en-US" sz="2000" b="1" cap="none" spc="0" dirty="0" smtClean="0">
                <a:ln w="12700">
                  <a:noFill/>
                  <a:prstDash val="solid"/>
                </a:ln>
                <a:solidFill>
                  <a:schemeClr val="tx1">
                    <a:lumMod val="75000"/>
                    <a:lumOff val="25000"/>
                  </a:schemeClr>
                </a:solidFill>
                <a:effectLst>
                  <a:outerShdw blurRad="41275" dist="20320" dir="1800000" algn="tl" rotWithShape="0">
                    <a:srgbClr val="000000">
                      <a:alpha val="40000"/>
                    </a:srgbClr>
                  </a:outerShdw>
                </a:effectLst>
              </a:rPr>
              <a:t>N=~1,500 broodstock</a:t>
            </a:r>
            <a:endParaRPr lang="en-US" sz="2000" b="1" cap="none" spc="0" dirty="0">
              <a:ln w="12700">
                <a:noFill/>
                <a:prstDash val="solid"/>
              </a:ln>
              <a:solidFill>
                <a:schemeClr val="tx1">
                  <a:lumMod val="75000"/>
                  <a:lumOff val="2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2837435056"/>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304" y="174919"/>
            <a:ext cx="8673538" cy="736491"/>
          </a:xfrm>
        </p:spPr>
        <p:txBody>
          <a:bodyPr>
            <a:noAutofit/>
          </a:bodyPr>
          <a:lstStyle/>
          <a:p>
            <a:r>
              <a:rPr lang="en-US" sz="3400" i="1" dirty="0">
                <a:latin typeface="Century Gothic"/>
                <a:cs typeface="Century Gothic"/>
              </a:rPr>
              <a:t>B</a:t>
            </a:r>
            <a:r>
              <a:rPr lang="en-US" sz="3400" i="1" dirty="0" smtClean="0">
                <a:latin typeface="Century Gothic"/>
                <a:cs typeface="Century Gothic"/>
              </a:rPr>
              <a:t>reeding method B</a:t>
            </a:r>
            <a:endParaRPr lang="en-US" sz="3400" i="1" dirty="0">
              <a:latin typeface="Century Gothic"/>
              <a:cs typeface="Century Gothic"/>
            </a:endParaRPr>
          </a:p>
        </p:txBody>
      </p:sp>
      <p:sp>
        <p:nvSpPr>
          <p:cNvPr id="3" name="Content Placeholder 2"/>
          <p:cNvSpPr>
            <a:spLocks noGrp="1"/>
          </p:cNvSpPr>
          <p:nvPr>
            <p:ph idx="1"/>
          </p:nvPr>
        </p:nvSpPr>
        <p:spPr>
          <a:xfrm>
            <a:off x="1308588" y="5803166"/>
            <a:ext cx="6909060" cy="725059"/>
          </a:xfrm>
        </p:spPr>
        <p:txBody>
          <a:bodyPr>
            <a:normAutofit/>
          </a:bodyPr>
          <a:lstStyle/>
          <a:p>
            <a:pPr marL="0" indent="0">
              <a:buNone/>
            </a:pPr>
            <a:r>
              <a:rPr lang="en-US" sz="3200" dirty="0" smtClean="0">
                <a:latin typeface="Century Gothic"/>
                <a:cs typeface="Century Gothic"/>
              </a:rPr>
              <a:t>Separated broodstock &amp; larvae</a:t>
            </a:r>
          </a:p>
          <a:p>
            <a:pPr marL="0" indent="0">
              <a:buNone/>
            </a:pPr>
            <a:endParaRPr lang="en-US" sz="3200" dirty="0" smtClean="0">
              <a:latin typeface="Century Gothic"/>
              <a:cs typeface="Century Gothic"/>
            </a:endParaRPr>
          </a:p>
          <a:p>
            <a:pPr marL="0" indent="0">
              <a:buNone/>
            </a:pPr>
            <a:endParaRPr lang="en-US" sz="3200" dirty="0">
              <a:latin typeface="Century Gothic"/>
              <a:cs typeface="Century Gothic"/>
            </a:endParaRPr>
          </a:p>
        </p:txBody>
      </p:sp>
      <p:pic>
        <p:nvPicPr>
          <p:cNvPr id="4" name="Picture 3"/>
          <p:cNvPicPr>
            <a:picLocks noChangeAspect="1"/>
          </p:cNvPicPr>
          <p:nvPr/>
        </p:nvPicPr>
        <p:blipFill>
          <a:blip r:embed="rId3"/>
          <a:stretch>
            <a:fillRect/>
          </a:stretch>
        </p:blipFill>
        <p:spPr>
          <a:xfrm>
            <a:off x="981156" y="1173669"/>
            <a:ext cx="1647566" cy="1647566"/>
          </a:xfrm>
          <a:prstGeom prst="rect">
            <a:avLst/>
          </a:prstGeom>
        </p:spPr>
      </p:pic>
      <p:pic>
        <p:nvPicPr>
          <p:cNvPr id="9" name="Picture 8"/>
          <p:cNvPicPr>
            <a:picLocks noChangeAspect="1"/>
          </p:cNvPicPr>
          <p:nvPr/>
        </p:nvPicPr>
        <p:blipFill>
          <a:blip r:embed="rId3"/>
          <a:stretch>
            <a:fillRect/>
          </a:stretch>
        </p:blipFill>
        <p:spPr>
          <a:xfrm>
            <a:off x="981156" y="3822278"/>
            <a:ext cx="1647566" cy="1647566"/>
          </a:xfrm>
          <a:prstGeom prst="rect">
            <a:avLst/>
          </a:prstGeom>
        </p:spPr>
      </p:pic>
      <p:pic>
        <p:nvPicPr>
          <p:cNvPr id="10" name="Picture 9"/>
          <p:cNvPicPr>
            <a:picLocks noChangeAspect="1"/>
          </p:cNvPicPr>
          <p:nvPr/>
        </p:nvPicPr>
        <p:blipFill>
          <a:blip r:embed="rId3"/>
          <a:stretch>
            <a:fillRect/>
          </a:stretch>
        </p:blipFill>
        <p:spPr>
          <a:xfrm>
            <a:off x="2596284" y="3829699"/>
            <a:ext cx="1647566" cy="1647566"/>
          </a:xfrm>
          <a:prstGeom prst="rect">
            <a:avLst/>
          </a:prstGeom>
        </p:spPr>
      </p:pic>
      <p:pic>
        <p:nvPicPr>
          <p:cNvPr id="11" name="Picture 10"/>
          <p:cNvPicPr>
            <a:picLocks noChangeAspect="1"/>
          </p:cNvPicPr>
          <p:nvPr/>
        </p:nvPicPr>
        <p:blipFill>
          <a:blip r:embed="rId3"/>
          <a:stretch>
            <a:fillRect/>
          </a:stretch>
        </p:blipFill>
        <p:spPr>
          <a:xfrm>
            <a:off x="4236534" y="3822278"/>
            <a:ext cx="1647566" cy="1647566"/>
          </a:xfrm>
          <a:prstGeom prst="rect">
            <a:avLst/>
          </a:prstGeom>
        </p:spPr>
      </p:pic>
      <p:pic>
        <p:nvPicPr>
          <p:cNvPr id="13" name="Picture 12"/>
          <p:cNvPicPr>
            <a:picLocks noChangeAspect="1"/>
          </p:cNvPicPr>
          <p:nvPr/>
        </p:nvPicPr>
        <p:blipFill rotWithShape="1">
          <a:blip r:embed="rId4"/>
          <a:srcRect l="3117" t="26770" r="58741" b="24995"/>
          <a:stretch/>
        </p:blipFill>
        <p:spPr>
          <a:xfrm>
            <a:off x="1287880" y="1842051"/>
            <a:ext cx="458411" cy="579707"/>
          </a:xfrm>
          <a:prstGeom prst="rect">
            <a:avLst/>
          </a:prstGeom>
        </p:spPr>
      </p:pic>
      <p:pic>
        <p:nvPicPr>
          <p:cNvPr id="14" name="Picture 13"/>
          <p:cNvPicPr>
            <a:picLocks noChangeAspect="1"/>
          </p:cNvPicPr>
          <p:nvPr/>
        </p:nvPicPr>
        <p:blipFill rotWithShape="1">
          <a:blip r:embed="rId4"/>
          <a:srcRect l="3117" t="26770" r="58741" b="24995"/>
          <a:stretch/>
        </p:blipFill>
        <p:spPr>
          <a:xfrm>
            <a:off x="1553498" y="1842051"/>
            <a:ext cx="458411" cy="579707"/>
          </a:xfrm>
          <a:prstGeom prst="rect">
            <a:avLst/>
          </a:prstGeom>
        </p:spPr>
      </p:pic>
      <p:pic>
        <p:nvPicPr>
          <p:cNvPr id="27" name="Picture 26"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447971" y="4734419"/>
            <a:ext cx="194703" cy="163809"/>
          </a:xfrm>
          <a:prstGeom prst="rect">
            <a:avLst/>
          </a:prstGeom>
        </p:spPr>
      </p:pic>
      <p:pic>
        <p:nvPicPr>
          <p:cNvPr id="28" name="Picture 27"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600371" y="4886819"/>
            <a:ext cx="194703" cy="163809"/>
          </a:xfrm>
          <a:prstGeom prst="rect">
            <a:avLst/>
          </a:prstGeom>
        </p:spPr>
      </p:pic>
      <p:pic>
        <p:nvPicPr>
          <p:cNvPr id="29" name="Picture 28"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641272" y="4734419"/>
            <a:ext cx="194703" cy="163809"/>
          </a:xfrm>
          <a:prstGeom prst="rect">
            <a:avLst/>
          </a:prstGeom>
        </p:spPr>
      </p:pic>
      <p:pic>
        <p:nvPicPr>
          <p:cNvPr id="30" name="Picture 29"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405668" y="4898228"/>
            <a:ext cx="194703" cy="163809"/>
          </a:xfrm>
          <a:prstGeom prst="rect">
            <a:avLst/>
          </a:prstGeom>
        </p:spPr>
      </p:pic>
      <p:pic>
        <p:nvPicPr>
          <p:cNvPr id="31" name="Picture 30"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598969" y="5050628"/>
            <a:ext cx="194703" cy="163809"/>
          </a:xfrm>
          <a:prstGeom prst="rect">
            <a:avLst/>
          </a:prstGeom>
        </p:spPr>
      </p:pic>
      <p:pic>
        <p:nvPicPr>
          <p:cNvPr id="32" name="Picture 31"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776173" y="4886819"/>
            <a:ext cx="194703" cy="163809"/>
          </a:xfrm>
          <a:prstGeom prst="rect">
            <a:avLst/>
          </a:prstGeom>
        </p:spPr>
      </p:pic>
      <p:pic>
        <p:nvPicPr>
          <p:cNvPr id="33" name="Picture 32"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776173" y="5050628"/>
            <a:ext cx="194703" cy="163809"/>
          </a:xfrm>
          <a:prstGeom prst="rect">
            <a:avLst/>
          </a:prstGeom>
        </p:spPr>
      </p:pic>
      <p:pic>
        <p:nvPicPr>
          <p:cNvPr id="34" name="Picture 33"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837377" y="4723010"/>
            <a:ext cx="194703" cy="163809"/>
          </a:xfrm>
          <a:prstGeom prst="rect">
            <a:avLst/>
          </a:prstGeom>
        </p:spPr>
      </p:pic>
      <p:pic>
        <p:nvPicPr>
          <p:cNvPr id="35" name="Picture 34"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939635" y="4886819"/>
            <a:ext cx="194703" cy="163809"/>
          </a:xfrm>
          <a:prstGeom prst="rect">
            <a:avLst/>
          </a:prstGeom>
        </p:spPr>
      </p:pic>
      <p:pic>
        <p:nvPicPr>
          <p:cNvPr id="37" name="Picture 36"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092817" y="4716167"/>
            <a:ext cx="194703" cy="163809"/>
          </a:xfrm>
          <a:prstGeom prst="rect">
            <a:avLst/>
          </a:prstGeom>
        </p:spPr>
      </p:pic>
      <p:pic>
        <p:nvPicPr>
          <p:cNvPr id="38" name="Picture 37"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245217" y="4868567"/>
            <a:ext cx="194703" cy="163809"/>
          </a:xfrm>
          <a:prstGeom prst="rect">
            <a:avLst/>
          </a:prstGeom>
        </p:spPr>
      </p:pic>
      <p:pic>
        <p:nvPicPr>
          <p:cNvPr id="39" name="Picture 38"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286118" y="4716167"/>
            <a:ext cx="194703" cy="163809"/>
          </a:xfrm>
          <a:prstGeom prst="rect">
            <a:avLst/>
          </a:prstGeom>
        </p:spPr>
      </p:pic>
      <p:pic>
        <p:nvPicPr>
          <p:cNvPr id="40" name="Picture 39"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050514" y="4879976"/>
            <a:ext cx="194703" cy="163809"/>
          </a:xfrm>
          <a:prstGeom prst="rect">
            <a:avLst/>
          </a:prstGeom>
        </p:spPr>
      </p:pic>
      <p:pic>
        <p:nvPicPr>
          <p:cNvPr id="41" name="Picture 40"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243815" y="5032376"/>
            <a:ext cx="194703" cy="163809"/>
          </a:xfrm>
          <a:prstGeom prst="rect">
            <a:avLst/>
          </a:prstGeom>
        </p:spPr>
      </p:pic>
      <p:pic>
        <p:nvPicPr>
          <p:cNvPr id="42" name="Picture 41"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421019" y="4868567"/>
            <a:ext cx="194703" cy="163809"/>
          </a:xfrm>
          <a:prstGeom prst="rect">
            <a:avLst/>
          </a:prstGeom>
        </p:spPr>
      </p:pic>
      <p:pic>
        <p:nvPicPr>
          <p:cNvPr id="43" name="Picture 42"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421019" y="5032376"/>
            <a:ext cx="194703" cy="163809"/>
          </a:xfrm>
          <a:prstGeom prst="rect">
            <a:avLst/>
          </a:prstGeom>
        </p:spPr>
      </p:pic>
      <p:pic>
        <p:nvPicPr>
          <p:cNvPr id="44" name="Picture 43"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482223" y="4704758"/>
            <a:ext cx="194703" cy="163809"/>
          </a:xfrm>
          <a:prstGeom prst="rect">
            <a:avLst/>
          </a:prstGeom>
        </p:spPr>
      </p:pic>
      <p:pic>
        <p:nvPicPr>
          <p:cNvPr id="45" name="Picture 44"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584481" y="4868567"/>
            <a:ext cx="194703" cy="163809"/>
          </a:xfrm>
          <a:prstGeom prst="rect">
            <a:avLst/>
          </a:prstGeom>
        </p:spPr>
      </p:pic>
      <p:pic>
        <p:nvPicPr>
          <p:cNvPr id="46" name="Picture 45"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762178" y="4638250"/>
            <a:ext cx="194703" cy="163809"/>
          </a:xfrm>
          <a:prstGeom prst="rect">
            <a:avLst/>
          </a:prstGeom>
        </p:spPr>
      </p:pic>
      <p:pic>
        <p:nvPicPr>
          <p:cNvPr id="47" name="Picture 46"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914578" y="4790650"/>
            <a:ext cx="194703" cy="163809"/>
          </a:xfrm>
          <a:prstGeom prst="rect">
            <a:avLst/>
          </a:prstGeom>
        </p:spPr>
      </p:pic>
      <p:pic>
        <p:nvPicPr>
          <p:cNvPr id="48" name="Picture 47"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955479" y="4638250"/>
            <a:ext cx="194703" cy="163809"/>
          </a:xfrm>
          <a:prstGeom prst="rect">
            <a:avLst/>
          </a:prstGeom>
        </p:spPr>
      </p:pic>
      <p:pic>
        <p:nvPicPr>
          <p:cNvPr id="49" name="Picture 48"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719875" y="4802059"/>
            <a:ext cx="194703" cy="163809"/>
          </a:xfrm>
          <a:prstGeom prst="rect">
            <a:avLst/>
          </a:prstGeom>
        </p:spPr>
      </p:pic>
      <p:pic>
        <p:nvPicPr>
          <p:cNvPr id="50" name="Picture 49"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913176" y="4954459"/>
            <a:ext cx="194703" cy="163809"/>
          </a:xfrm>
          <a:prstGeom prst="rect">
            <a:avLst/>
          </a:prstGeom>
        </p:spPr>
      </p:pic>
      <p:pic>
        <p:nvPicPr>
          <p:cNvPr id="51" name="Picture 50"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5090380" y="4790650"/>
            <a:ext cx="194703" cy="163809"/>
          </a:xfrm>
          <a:prstGeom prst="rect">
            <a:avLst/>
          </a:prstGeom>
        </p:spPr>
      </p:pic>
      <p:pic>
        <p:nvPicPr>
          <p:cNvPr id="52" name="Picture 51"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5090380" y="4954459"/>
            <a:ext cx="194703" cy="163809"/>
          </a:xfrm>
          <a:prstGeom prst="rect">
            <a:avLst/>
          </a:prstGeom>
        </p:spPr>
      </p:pic>
      <p:pic>
        <p:nvPicPr>
          <p:cNvPr id="53" name="Picture 52"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5151584" y="4626841"/>
            <a:ext cx="194703" cy="163809"/>
          </a:xfrm>
          <a:prstGeom prst="rect">
            <a:avLst/>
          </a:prstGeom>
        </p:spPr>
      </p:pic>
      <p:pic>
        <p:nvPicPr>
          <p:cNvPr id="54" name="Picture 53"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5253842" y="4790650"/>
            <a:ext cx="194703" cy="163809"/>
          </a:xfrm>
          <a:prstGeom prst="rect">
            <a:avLst/>
          </a:prstGeom>
        </p:spPr>
      </p:pic>
      <p:cxnSp>
        <p:nvCxnSpPr>
          <p:cNvPr id="60" name="Straight Arrow Connector 59"/>
          <p:cNvCxnSpPr>
            <a:stCxn id="4" idx="2"/>
            <a:endCxn id="9" idx="0"/>
          </p:cNvCxnSpPr>
          <p:nvPr/>
        </p:nvCxnSpPr>
        <p:spPr>
          <a:xfrm>
            <a:off x="1804939" y="2821235"/>
            <a:ext cx="0" cy="1001043"/>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endCxn id="10" idx="0"/>
          </p:cNvCxnSpPr>
          <p:nvPr/>
        </p:nvCxnSpPr>
        <p:spPr>
          <a:xfrm>
            <a:off x="3420067" y="2828656"/>
            <a:ext cx="0" cy="1001043"/>
          </a:xfrm>
          <a:prstGeom prst="straightConnector1">
            <a:avLst/>
          </a:prstGeom>
          <a:ln w="76200" cmpd="sng">
            <a:solidFill>
              <a:schemeClr val="accent5">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endCxn id="11" idx="0"/>
          </p:cNvCxnSpPr>
          <p:nvPr/>
        </p:nvCxnSpPr>
        <p:spPr>
          <a:xfrm>
            <a:off x="5060317" y="2821235"/>
            <a:ext cx="0" cy="1001043"/>
          </a:xfrm>
          <a:prstGeom prst="straightConnector1">
            <a:avLst/>
          </a:prstGeom>
          <a:ln w="76200" cmpd="sng">
            <a:solidFill>
              <a:schemeClr val="tx2">
                <a:lumMod val="60000"/>
                <a:lumOff val="40000"/>
              </a:schemeClr>
            </a:solidFill>
            <a:tailEnd type="arrow"/>
          </a:ln>
        </p:spPr>
        <p:style>
          <a:lnRef idx="2">
            <a:schemeClr val="accent1"/>
          </a:lnRef>
          <a:fillRef idx="0">
            <a:schemeClr val="accent1"/>
          </a:fillRef>
          <a:effectRef idx="1">
            <a:schemeClr val="accent1"/>
          </a:effectRef>
          <a:fontRef idx="minor">
            <a:schemeClr val="tx1"/>
          </a:fontRef>
        </p:style>
      </p:cxnSp>
      <p:sp>
        <p:nvSpPr>
          <p:cNvPr id="69" name="Rectangle 68"/>
          <p:cNvSpPr/>
          <p:nvPr/>
        </p:nvSpPr>
        <p:spPr>
          <a:xfrm>
            <a:off x="1195289" y="4025865"/>
            <a:ext cx="1270000" cy="400110"/>
          </a:xfrm>
          <a:prstGeom prst="rect">
            <a:avLst/>
          </a:prstGeom>
          <a:noFill/>
        </p:spPr>
        <p:txBody>
          <a:bodyPr wrap="square" lIns="91440" tIns="45720" rIns="91440" bIns="45720">
            <a:spAutoFit/>
          </a:bodyPr>
          <a:lstStyle/>
          <a:p>
            <a:pPr algn="ctr"/>
            <a:r>
              <a:rPr lang="en-US" sz="2000" b="1" dirty="0" smtClean="0">
                <a:ln w="12700">
                  <a:noFill/>
                  <a:prstDash val="solid"/>
                </a:ln>
                <a:solidFill>
                  <a:srgbClr val="800000"/>
                </a:solidFill>
                <a:effectLst>
                  <a:outerShdw blurRad="41275" dist="20320" dir="1800000" algn="tl" rotWithShape="0">
                    <a:srgbClr val="000000">
                      <a:alpha val="40000"/>
                    </a:srgbClr>
                  </a:outerShdw>
                </a:effectLst>
              </a:rPr>
              <a:t>Family</a:t>
            </a:r>
            <a:r>
              <a:rPr lang="en-US" sz="2000" b="1" cap="none" spc="0" dirty="0" smtClean="0">
                <a:ln w="12700">
                  <a:noFill/>
                  <a:prstDash val="solid"/>
                </a:ln>
                <a:solidFill>
                  <a:srgbClr val="800000"/>
                </a:solidFill>
                <a:effectLst>
                  <a:outerShdw blurRad="41275" dist="20320" dir="1800000" algn="tl" rotWithShape="0">
                    <a:srgbClr val="000000">
                      <a:alpha val="40000"/>
                    </a:srgbClr>
                  </a:outerShdw>
                </a:effectLst>
              </a:rPr>
              <a:t> 1</a:t>
            </a:r>
            <a:endParaRPr lang="en-US" sz="2000" b="1" cap="none" spc="0" dirty="0">
              <a:ln w="12700">
                <a:noFill/>
                <a:prstDash val="solid"/>
              </a:ln>
              <a:solidFill>
                <a:srgbClr val="800000"/>
              </a:solidFill>
              <a:effectLst>
                <a:outerShdw blurRad="41275" dist="20320" dir="1800000" algn="tl" rotWithShape="0">
                  <a:srgbClr val="000000">
                    <a:alpha val="40000"/>
                  </a:srgbClr>
                </a:outerShdw>
              </a:effectLst>
            </a:endParaRPr>
          </a:p>
        </p:txBody>
      </p:sp>
      <p:sp>
        <p:nvSpPr>
          <p:cNvPr id="70" name="Rectangle 69"/>
          <p:cNvSpPr/>
          <p:nvPr/>
        </p:nvSpPr>
        <p:spPr>
          <a:xfrm>
            <a:off x="2793996" y="4029273"/>
            <a:ext cx="1284940" cy="400110"/>
          </a:xfrm>
          <a:prstGeom prst="rect">
            <a:avLst/>
          </a:prstGeom>
          <a:noFill/>
        </p:spPr>
        <p:txBody>
          <a:bodyPr wrap="square" lIns="91440" tIns="45720" rIns="91440" bIns="45720">
            <a:spAutoFit/>
          </a:bodyPr>
          <a:lstStyle/>
          <a:p>
            <a:pPr algn="ctr"/>
            <a:r>
              <a:rPr lang="en-US" sz="2000" b="1" cap="none" spc="0" dirty="0" smtClean="0">
                <a:ln w="12700">
                  <a:noFill/>
                  <a:prstDash val="solid"/>
                </a:ln>
                <a:solidFill>
                  <a:schemeClr val="accent5"/>
                </a:solidFill>
                <a:effectLst>
                  <a:outerShdw blurRad="41275" dist="20320" dir="1800000" algn="tl" rotWithShape="0">
                    <a:srgbClr val="000000">
                      <a:alpha val="40000"/>
                    </a:srgbClr>
                  </a:outerShdw>
                </a:effectLst>
              </a:rPr>
              <a:t>Family 2</a:t>
            </a:r>
            <a:endParaRPr lang="en-US" sz="2000" b="1" cap="none" spc="0" dirty="0">
              <a:ln w="12700">
                <a:noFill/>
                <a:prstDash val="solid"/>
              </a:ln>
              <a:solidFill>
                <a:schemeClr val="accent5"/>
              </a:solidFill>
              <a:effectLst>
                <a:outerShdw blurRad="41275" dist="20320" dir="1800000" algn="tl" rotWithShape="0">
                  <a:srgbClr val="000000">
                    <a:alpha val="40000"/>
                  </a:srgbClr>
                </a:outerShdw>
              </a:effectLst>
            </a:endParaRPr>
          </a:p>
        </p:txBody>
      </p:sp>
      <p:sp>
        <p:nvSpPr>
          <p:cNvPr id="71" name="Rectangle 70"/>
          <p:cNvSpPr/>
          <p:nvPr/>
        </p:nvSpPr>
        <p:spPr>
          <a:xfrm>
            <a:off x="4437526" y="4029273"/>
            <a:ext cx="1195356" cy="400110"/>
          </a:xfrm>
          <a:prstGeom prst="rect">
            <a:avLst/>
          </a:prstGeom>
          <a:noFill/>
        </p:spPr>
        <p:txBody>
          <a:bodyPr wrap="square" lIns="91440" tIns="45720" rIns="91440" bIns="45720">
            <a:spAutoFit/>
          </a:bodyPr>
          <a:lstStyle/>
          <a:p>
            <a:pPr algn="ctr"/>
            <a:r>
              <a:rPr lang="en-US" sz="2000" b="1" cap="none" spc="0" dirty="0" smtClean="0">
                <a:ln w="12700">
                  <a:noFill/>
                  <a:prstDash val="solid"/>
                </a:ln>
                <a:solidFill>
                  <a:schemeClr val="accent4"/>
                </a:solidFill>
                <a:effectLst>
                  <a:outerShdw blurRad="41275" dist="20320" dir="1800000" algn="tl" rotWithShape="0">
                    <a:srgbClr val="000000">
                      <a:alpha val="40000"/>
                    </a:srgbClr>
                  </a:outerShdw>
                </a:effectLst>
              </a:rPr>
              <a:t>Family 3</a:t>
            </a:r>
            <a:endParaRPr lang="en-US" sz="2000" b="1" cap="none" spc="0" dirty="0">
              <a:ln w="12700">
                <a:noFill/>
                <a:prstDash val="solid"/>
              </a:ln>
              <a:solidFill>
                <a:schemeClr val="accent4"/>
              </a:solidFill>
              <a:effectLst>
                <a:outerShdw blurRad="41275" dist="20320" dir="1800000" algn="tl" rotWithShape="0">
                  <a:srgbClr val="000000">
                    <a:alpha val="40000"/>
                  </a:srgbClr>
                </a:outerShdw>
              </a:effectLst>
            </a:endParaRPr>
          </a:p>
        </p:txBody>
      </p:sp>
      <p:pic>
        <p:nvPicPr>
          <p:cNvPr id="56" name="Picture 55"/>
          <p:cNvPicPr>
            <a:picLocks noChangeAspect="1"/>
          </p:cNvPicPr>
          <p:nvPr/>
        </p:nvPicPr>
        <p:blipFill>
          <a:blip r:embed="rId3"/>
          <a:stretch>
            <a:fillRect/>
          </a:stretch>
        </p:blipFill>
        <p:spPr>
          <a:xfrm>
            <a:off x="6470758" y="3822278"/>
            <a:ext cx="1647566" cy="1647566"/>
          </a:xfrm>
          <a:prstGeom prst="rect">
            <a:avLst/>
          </a:prstGeom>
        </p:spPr>
      </p:pic>
      <p:pic>
        <p:nvPicPr>
          <p:cNvPr id="64" name="Picture 63"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6996402" y="4638250"/>
            <a:ext cx="194703" cy="163809"/>
          </a:xfrm>
          <a:prstGeom prst="rect">
            <a:avLst/>
          </a:prstGeom>
        </p:spPr>
      </p:pic>
      <p:pic>
        <p:nvPicPr>
          <p:cNvPr id="65" name="Picture 64"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7148802" y="4790650"/>
            <a:ext cx="194703" cy="163809"/>
          </a:xfrm>
          <a:prstGeom prst="rect">
            <a:avLst/>
          </a:prstGeom>
        </p:spPr>
      </p:pic>
      <p:pic>
        <p:nvPicPr>
          <p:cNvPr id="66" name="Picture 65"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7189703" y="4638250"/>
            <a:ext cx="194703" cy="163809"/>
          </a:xfrm>
          <a:prstGeom prst="rect">
            <a:avLst/>
          </a:prstGeom>
        </p:spPr>
      </p:pic>
      <p:pic>
        <p:nvPicPr>
          <p:cNvPr id="67" name="Picture 66"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6954099" y="4802059"/>
            <a:ext cx="194703" cy="163809"/>
          </a:xfrm>
          <a:prstGeom prst="rect">
            <a:avLst/>
          </a:prstGeom>
        </p:spPr>
      </p:pic>
      <p:pic>
        <p:nvPicPr>
          <p:cNvPr id="68" name="Picture 67"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7147400" y="4954459"/>
            <a:ext cx="194703" cy="163809"/>
          </a:xfrm>
          <a:prstGeom prst="rect">
            <a:avLst/>
          </a:prstGeom>
        </p:spPr>
      </p:pic>
      <p:pic>
        <p:nvPicPr>
          <p:cNvPr id="72" name="Picture 71"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7324604" y="4790650"/>
            <a:ext cx="194703" cy="163809"/>
          </a:xfrm>
          <a:prstGeom prst="rect">
            <a:avLst/>
          </a:prstGeom>
        </p:spPr>
      </p:pic>
      <p:pic>
        <p:nvPicPr>
          <p:cNvPr id="73" name="Picture 72"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7324604" y="4954459"/>
            <a:ext cx="194703" cy="163809"/>
          </a:xfrm>
          <a:prstGeom prst="rect">
            <a:avLst/>
          </a:prstGeom>
        </p:spPr>
      </p:pic>
      <p:pic>
        <p:nvPicPr>
          <p:cNvPr id="74" name="Picture 73"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7385808" y="4626841"/>
            <a:ext cx="194703" cy="163809"/>
          </a:xfrm>
          <a:prstGeom prst="rect">
            <a:avLst/>
          </a:prstGeom>
        </p:spPr>
      </p:pic>
      <p:pic>
        <p:nvPicPr>
          <p:cNvPr id="75" name="Picture 74"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7488066" y="4790650"/>
            <a:ext cx="194703" cy="163809"/>
          </a:xfrm>
          <a:prstGeom prst="rect">
            <a:avLst/>
          </a:prstGeom>
        </p:spPr>
      </p:pic>
      <p:cxnSp>
        <p:nvCxnSpPr>
          <p:cNvPr id="76" name="Straight Arrow Connector 75"/>
          <p:cNvCxnSpPr>
            <a:endCxn id="56" idx="0"/>
          </p:cNvCxnSpPr>
          <p:nvPr/>
        </p:nvCxnSpPr>
        <p:spPr>
          <a:xfrm>
            <a:off x="7294541" y="2821235"/>
            <a:ext cx="0" cy="1001043"/>
          </a:xfrm>
          <a:prstGeom prst="straightConnector1">
            <a:avLst/>
          </a:prstGeom>
          <a:ln w="76200" cmpd="sng">
            <a:solidFill>
              <a:schemeClr val="tx1">
                <a:lumMod val="75000"/>
                <a:lumOff val="25000"/>
              </a:schemeClr>
            </a:solidFill>
            <a:tailEnd type="arrow"/>
          </a:ln>
        </p:spPr>
        <p:style>
          <a:lnRef idx="2">
            <a:schemeClr val="accent1"/>
          </a:lnRef>
          <a:fillRef idx="0">
            <a:schemeClr val="accent1"/>
          </a:fillRef>
          <a:effectRef idx="1">
            <a:schemeClr val="accent1"/>
          </a:effectRef>
          <a:fontRef idx="minor">
            <a:schemeClr val="tx1"/>
          </a:fontRef>
        </p:style>
      </p:cxnSp>
      <p:sp>
        <p:nvSpPr>
          <p:cNvPr id="77" name="Rectangle 76"/>
          <p:cNvSpPr/>
          <p:nvPr/>
        </p:nvSpPr>
        <p:spPr>
          <a:xfrm>
            <a:off x="6567163" y="4044214"/>
            <a:ext cx="1446574" cy="400110"/>
          </a:xfrm>
          <a:prstGeom prst="rect">
            <a:avLst/>
          </a:prstGeom>
          <a:noFill/>
        </p:spPr>
        <p:txBody>
          <a:bodyPr wrap="square" lIns="91440" tIns="45720" rIns="91440" bIns="45720">
            <a:spAutoFit/>
          </a:bodyPr>
          <a:lstStyle/>
          <a:p>
            <a:pPr algn="ctr"/>
            <a:r>
              <a:rPr lang="en-US" sz="2000" b="1" cap="none" spc="0" dirty="0" smtClean="0">
                <a:ln w="12700">
                  <a:noFill/>
                  <a:prstDash val="solid"/>
                </a:ln>
                <a:solidFill>
                  <a:schemeClr val="tx1">
                    <a:lumMod val="75000"/>
                    <a:lumOff val="25000"/>
                  </a:schemeClr>
                </a:solidFill>
                <a:effectLst>
                  <a:outerShdw blurRad="41275" dist="20320" dir="1800000" algn="tl" rotWithShape="0">
                    <a:srgbClr val="000000">
                      <a:alpha val="40000"/>
                    </a:srgbClr>
                  </a:outerShdw>
                </a:effectLst>
              </a:rPr>
              <a:t>Family </a:t>
            </a:r>
            <a:r>
              <a:rPr lang="en-US" sz="2000" b="1" cap="none" spc="0" dirty="0" smtClean="0">
                <a:ln w="12700">
                  <a:noFill/>
                  <a:prstDash val="solid"/>
                </a:ln>
                <a:solidFill>
                  <a:schemeClr val="tx1">
                    <a:lumMod val="75000"/>
                    <a:lumOff val="25000"/>
                  </a:schemeClr>
                </a:solidFill>
                <a:effectLst>
                  <a:outerShdw blurRad="41275" dist="20320" dir="1800000" algn="tl" rotWithShape="0">
                    <a:srgbClr val="000000">
                      <a:alpha val="40000"/>
                    </a:srgbClr>
                  </a:outerShdw>
                </a:effectLst>
              </a:rPr>
              <a:t>10</a:t>
            </a:r>
            <a:endParaRPr lang="en-US" sz="2000" b="1" cap="none" spc="0" dirty="0">
              <a:ln w="12700">
                <a:noFill/>
                <a:prstDash val="solid"/>
              </a:ln>
              <a:solidFill>
                <a:schemeClr val="tx1">
                  <a:lumMod val="75000"/>
                  <a:lumOff val="25000"/>
                </a:schemeClr>
              </a:solidFill>
              <a:effectLst>
                <a:outerShdw blurRad="41275" dist="20320" dir="1800000" algn="tl" rotWithShape="0">
                  <a:srgbClr val="000000">
                    <a:alpha val="40000"/>
                  </a:srgbClr>
                </a:outerShdw>
              </a:effectLst>
            </a:endParaRPr>
          </a:p>
        </p:txBody>
      </p:sp>
      <p:sp>
        <p:nvSpPr>
          <p:cNvPr id="78" name="Rectangle 77"/>
          <p:cNvSpPr/>
          <p:nvPr/>
        </p:nvSpPr>
        <p:spPr>
          <a:xfrm>
            <a:off x="5807581" y="1543231"/>
            <a:ext cx="752823" cy="769441"/>
          </a:xfrm>
          <a:prstGeom prst="rect">
            <a:avLst/>
          </a:prstGeom>
          <a:noFill/>
        </p:spPr>
        <p:txBody>
          <a:bodyPr wrap="square" lIns="91440" tIns="45720" rIns="91440" bIns="45720">
            <a:spAutoFit/>
          </a:bodyPr>
          <a:lstStyle/>
          <a:p>
            <a:pPr algn="ctr"/>
            <a:r>
              <a:rPr lang="is-IS" sz="4400" b="1" cap="none" spc="0" dirty="0" smtClean="0">
                <a:ln w="12700">
                  <a:noFill/>
                  <a:prstDash val="solid"/>
                </a:ln>
                <a:solidFill>
                  <a:schemeClr val="tx1">
                    <a:lumMod val="75000"/>
                    <a:lumOff val="25000"/>
                  </a:schemeClr>
                </a:solidFill>
                <a:effectLst>
                  <a:outerShdw blurRad="41275" dist="20320" dir="1800000" algn="tl" rotWithShape="0">
                    <a:srgbClr val="000000">
                      <a:alpha val="40000"/>
                    </a:srgbClr>
                  </a:outerShdw>
                </a:effectLst>
              </a:rPr>
              <a:t>… </a:t>
            </a:r>
            <a:endParaRPr lang="en-US" sz="4400" b="1" cap="none" spc="0" dirty="0">
              <a:ln w="12700">
                <a:noFill/>
                <a:prstDash val="solid"/>
              </a:ln>
              <a:solidFill>
                <a:schemeClr val="tx1">
                  <a:lumMod val="75000"/>
                  <a:lumOff val="25000"/>
                </a:schemeClr>
              </a:solidFill>
              <a:effectLst>
                <a:outerShdw blurRad="41275" dist="20320" dir="1800000" algn="tl" rotWithShape="0">
                  <a:srgbClr val="000000">
                    <a:alpha val="40000"/>
                  </a:srgbClr>
                </a:outerShdw>
              </a:effectLst>
            </a:endParaRPr>
          </a:p>
        </p:txBody>
      </p:sp>
      <p:sp>
        <p:nvSpPr>
          <p:cNvPr id="80" name="Rectangle 79"/>
          <p:cNvSpPr/>
          <p:nvPr/>
        </p:nvSpPr>
        <p:spPr>
          <a:xfrm>
            <a:off x="5825512" y="4266024"/>
            <a:ext cx="752823" cy="769441"/>
          </a:xfrm>
          <a:prstGeom prst="rect">
            <a:avLst/>
          </a:prstGeom>
          <a:noFill/>
        </p:spPr>
        <p:txBody>
          <a:bodyPr wrap="square" lIns="91440" tIns="45720" rIns="91440" bIns="45720">
            <a:spAutoFit/>
          </a:bodyPr>
          <a:lstStyle/>
          <a:p>
            <a:pPr algn="ctr"/>
            <a:r>
              <a:rPr lang="is-IS" sz="4400" b="1" cap="none" spc="0" dirty="0" smtClean="0">
                <a:ln w="12700">
                  <a:noFill/>
                  <a:prstDash val="solid"/>
                </a:ln>
                <a:solidFill>
                  <a:schemeClr val="tx1">
                    <a:lumMod val="75000"/>
                    <a:lumOff val="25000"/>
                  </a:schemeClr>
                </a:solidFill>
                <a:effectLst>
                  <a:outerShdw blurRad="41275" dist="20320" dir="1800000" algn="tl" rotWithShape="0">
                    <a:srgbClr val="000000">
                      <a:alpha val="40000"/>
                    </a:srgbClr>
                  </a:outerShdw>
                </a:effectLst>
              </a:rPr>
              <a:t>… </a:t>
            </a:r>
            <a:endParaRPr lang="en-US" sz="4400" b="1" cap="none" spc="0" dirty="0">
              <a:ln w="12700">
                <a:noFill/>
                <a:prstDash val="solid"/>
              </a:ln>
              <a:solidFill>
                <a:schemeClr val="tx1">
                  <a:lumMod val="75000"/>
                  <a:lumOff val="25000"/>
                </a:schemeClr>
              </a:solidFill>
              <a:effectLst>
                <a:outerShdw blurRad="41275" dist="20320" dir="1800000" algn="tl" rotWithShape="0">
                  <a:srgbClr val="000000">
                    <a:alpha val="40000"/>
                  </a:srgbClr>
                </a:outerShdw>
              </a:effectLst>
            </a:endParaRPr>
          </a:p>
        </p:txBody>
      </p:sp>
      <p:pic>
        <p:nvPicPr>
          <p:cNvPr id="81" name="Picture 80"/>
          <p:cNvPicPr>
            <a:picLocks noChangeAspect="1"/>
          </p:cNvPicPr>
          <p:nvPr/>
        </p:nvPicPr>
        <p:blipFill rotWithShape="1">
          <a:blip r:embed="rId4"/>
          <a:srcRect l="3117" t="26770" r="58741" b="24995"/>
          <a:stretch/>
        </p:blipFill>
        <p:spPr>
          <a:xfrm>
            <a:off x="1825426" y="1845041"/>
            <a:ext cx="458411" cy="579707"/>
          </a:xfrm>
          <a:prstGeom prst="rect">
            <a:avLst/>
          </a:prstGeom>
        </p:spPr>
      </p:pic>
      <p:pic>
        <p:nvPicPr>
          <p:cNvPr id="85" name="Picture 84"/>
          <p:cNvPicPr>
            <a:picLocks noChangeAspect="1"/>
          </p:cNvPicPr>
          <p:nvPr/>
        </p:nvPicPr>
        <p:blipFill>
          <a:blip r:embed="rId3"/>
          <a:stretch>
            <a:fillRect/>
          </a:stretch>
        </p:blipFill>
        <p:spPr>
          <a:xfrm>
            <a:off x="2588968" y="1181090"/>
            <a:ext cx="1647566" cy="1647566"/>
          </a:xfrm>
          <a:prstGeom prst="rect">
            <a:avLst/>
          </a:prstGeom>
        </p:spPr>
      </p:pic>
      <p:pic>
        <p:nvPicPr>
          <p:cNvPr id="86" name="Picture 85"/>
          <p:cNvPicPr>
            <a:picLocks noChangeAspect="1"/>
          </p:cNvPicPr>
          <p:nvPr/>
        </p:nvPicPr>
        <p:blipFill rotWithShape="1">
          <a:blip r:embed="rId4"/>
          <a:srcRect l="3117" t="26770" r="58741" b="24995"/>
          <a:stretch/>
        </p:blipFill>
        <p:spPr>
          <a:xfrm>
            <a:off x="2895692" y="1849472"/>
            <a:ext cx="458411" cy="579707"/>
          </a:xfrm>
          <a:prstGeom prst="rect">
            <a:avLst/>
          </a:prstGeom>
        </p:spPr>
      </p:pic>
      <p:pic>
        <p:nvPicPr>
          <p:cNvPr id="87" name="Picture 86"/>
          <p:cNvPicPr>
            <a:picLocks noChangeAspect="1"/>
          </p:cNvPicPr>
          <p:nvPr/>
        </p:nvPicPr>
        <p:blipFill rotWithShape="1">
          <a:blip r:embed="rId4"/>
          <a:srcRect l="3117" t="26770" r="58741" b="24995"/>
          <a:stretch/>
        </p:blipFill>
        <p:spPr>
          <a:xfrm>
            <a:off x="3161310" y="1849472"/>
            <a:ext cx="458411" cy="579707"/>
          </a:xfrm>
          <a:prstGeom prst="rect">
            <a:avLst/>
          </a:prstGeom>
        </p:spPr>
      </p:pic>
      <p:pic>
        <p:nvPicPr>
          <p:cNvPr id="88" name="Picture 87"/>
          <p:cNvPicPr>
            <a:picLocks noChangeAspect="1"/>
          </p:cNvPicPr>
          <p:nvPr/>
        </p:nvPicPr>
        <p:blipFill rotWithShape="1">
          <a:blip r:embed="rId4"/>
          <a:srcRect l="3117" t="26770" r="58741" b="24995"/>
          <a:stretch/>
        </p:blipFill>
        <p:spPr>
          <a:xfrm>
            <a:off x="3433238" y="1852462"/>
            <a:ext cx="458411" cy="579707"/>
          </a:xfrm>
          <a:prstGeom prst="rect">
            <a:avLst/>
          </a:prstGeom>
        </p:spPr>
      </p:pic>
      <p:pic>
        <p:nvPicPr>
          <p:cNvPr id="89" name="Picture 88"/>
          <p:cNvPicPr>
            <a:picLocks noChangeAspect="1"/>
          </p:cNvPicPr>
          <p:nvPr/>
        </p:nvPicPr>
        <p:blipFill>
          <a:blip r:embed="rId3"/>
          <a:stretch>
            <a:fillRect/>
          </a:stretch>
        </p:blipFill>
        <p:spPr>
          <a:xfrm>
            <a:off x="4160015" y="1181090"/>
            <a:ext cx="1647566" cy="1647566"/>
          </a:xfrm>
          <a:prstGeom prst="rect">
            <a:avLst/>
          </a:prstGeom>
        </p:spPr>
      </p:pic>
      <p:pic>
        <p:nvPicPr>
          <p:cNvPr id="90" name="Picture 89"/>
          <p:cNvPicPr>
            <a:picLocks noChangeAspect="1"/>
          </p:cNvPicPr>
          <p:nvPr/>
        </p:nvPicPr>
        <p:blipFill rotWithShape="1">
          <a:blip r:embed="rId4"/>
          <a:srcRect l="3117" t="26770" r="58741" b="24995"/>
          <a:stretch/>
        </p:blipFill>
        <p:spPr>
          <a:xfrm>
            <a:off x="4466739" y="1849472"/>
            <a:ext cx="458411" cy="579707"/>
          </a:xfrm>
          <a:prstGeom prst="rect">
            <a:avLst/>
          </a:prstGeom>
        </p:spPr>
      </p:pic>
      <p:pic>
        <p:nvPicPr>
          <p:cNvPr id="91" name="Picture 90"/>
          <p:cNvPicPr>
            <a:picLocks noChangeAspect="1"/>
          </p:cNvPicPr>
          <p:nvPr/>
        </p:nvPicPr>
        <p:blipFill rotWithShape="1">
          <a:blip r:embed="rId4"/>
          <a:srcRect l="3117" t="26770" r="58741" b="24995"/>
          <a:stretch/>
        </p:blipFill>
        <p:spPr>
          <a:xfrm>
            <a:off x="4732357" y="1849472"/>
            <a:ext cx="458411" cy="579707"/>
          </a:xfrm>
          <a:prstGeom prst="rect">
            <a:avLst/>
          </a:prstGeom>
        </p:spPr>
      </p:pic>
      <p:pic>
        <p:nvPicPr>
          <p:cNvPr id="92" name="Picture 91"/>
          <p:cNvPicPr>
            <a:picLocks noChangeAspect="1"/>
          </p:cNvPicPr>
          <p:nvPr/>
        </p:nvPicPr>
        <p:blipFill rotWithShape="1">
          <a:blip r:embed="rId4"/>
          <a:srcRect l="3117" t="26770" r="58741" b="24995"/>
          <a:stretch/>
        </p:blipFill>
        <p:spPr>
          <a:xfrm>
            <a:off x="5004285" y="1852462"/>
            <a:ext cx="458411" cy="579707"/>
          </a:xfrm>
          <a:prstGeom prst="rect">
            <a:avLst/>
          </a:prstGeom>
        </p:spPr>
      </p:pic>
      <p:pic>
        <p:nvPicPr>
          <p:cNvPr id="93" name="Picture 92"/>
          <p:cNvPicPr>
            <a:picLocks noChangeAspect="1"/>
          </p:cNvPicPr>
          <p:nvPr/>
        </p:nvPicPr>
        <p:blipFill>
          <a:blip r:embed="rId3"/>
          <a:stretch>
            <a:fillRect/>
          </a:stretch>
        </p:blipFill>
        <p:spPr>
          <a:xfrm>
            <a:off x="6467981" y="1189077"/>
            <a:ext cx="1647566" cy="1647566"/>
          </a:xfrm>
          <a:prstGeom prst="rect">
            <a:avLst/>
          </a:prstGeom>
        </p:spPr>
      </p:pic>
      <p:pic>
        <p:nvPicPr>
          <p:cNvPr id="94" name="Picture 93"/>
          <p:cNvPicPr>
            <a:picLocks noChangeAspect="1"/>
          </p:cNvPicPr>
          <p:nvPr/>
        </p:nvPicPr>
        <p:blipFill rotWithShape="1">
          <a:blip r:embed="rId4"/>
          <a:srcRect l="3117" t="26770" r="58741" b="24995"/>
          <a:stretch/>
        </p:blipFill>
        <p:spPr>
          <a:xfrm>
            <a:off x="6774705" y="1857459"/>
            <a:ext cx="458411" cy="579707"/>
          </a:xfrm>
          <a:prstGeom prst="rect">
            <a:avLst/>
          </a:prstGeom>
        </p:spPr>
      </p:pic>
      <p:pic>
        <p:nvPicPr>
          <p:cNvPr id="95" name="Picture 94"/>
          <p:cNvPicPr>
            <a:picLocks noChangeAspect="1"/>
          </p:cNvPicPr>
          <p:nvPr/>
        </p:nvPicPr>
        <p:blipFill rotWithShape="1">
          <a:blip r:embed="rId4"/>
          <a:srcRect l="3117" t="26770" r="58741" b="24995"/>
          <a:stretch/>
        </p:blipFill>
        <p:spPr>
          <a:xfrm>
            <a:off x="7040323" y="1857459"/>
            <a:ext cx="458411" cy="579707"/>
          </a:xfrm>
          <a:prstGeom prst="rect">
            <a:avLst/>
          </a:prstGeom>
        </p:spPr>
      </p:pic>
      <p:pic>
        <p:nvPicPr>
          <p:cNvPr id="96" name="Picture 95"/>
          <p:cNvPicPr>
            <a:picLocks noChangeAspect="1"/>
          </p:cNvPicPr>
          <p:nvPr/>
        </p:nvPicPr>
        <p:blipFill rotWithShape="1">
          <a:blip r:embed="rId4"/>
          <a:srcRect l="3117" t="26770" r="58741" b="24995"/>
          <a:stretch/>
        </p:blipFill>
        <p:spPr>
          <a:xfrm>
            <a:off x="7312251" y="1860449"/>
            <a:ext cx="458411" cy="579707"/>
          </a:xfrm>
          <a:prstGeom prst="rect">
            <a:avLst/>
          </a:prstGeom>
        </p:spPr>
      </p:pic>
      <p:sp>
        <p:nvSpPr>
          <p:cNvPr id="79" name="Rectangle 78"/>
          <p:cNvSpPr/>
          <p:nvPr/>
        </p:nvSpPr>
        <p:spPr>
          <a:xfrm>
            <a:off x="55439" y="1173669"/>
            <a:ext cx="1139850" cy="1631216"/>
          </a:xfrm>
          <a:prstGeom prst="rect">
            <a:avLst/>
          </a:prstGeom>
          <a:noFill/>
        </p:spPr>
        <p:txBody>
          <a:bodyPr wrap="square" lIns="91440" tIns="45720" rIns="91440" bIns="45720">
            <a:spAutoFit/>
          </a:bodyPr>
          <a:lstStyle/>
          <a:p>
            <a:pPr algn="ctr"/>
            <a:r>
              <a:rPr lang="en-US" sz="2000" b="1" cap="none" spc="0" dirty="0" smtClean="0">
                <a:ln w="12700">
                  <a:noFill/>
                  <a:prstDash val="solid"/>
                </a:ln>
                <a:solidFill>
                  <a:schemeClr val="tx1">
                    <a:lumMod val="75000"/>
                    <a:lumOff val="25000"/>
                  </a:schemeClr>
                </a:solidFill>
                <a:effectLst>
                  <a:outerShdw blurRad="41275" dist="20320" dir="1800000" algn="tl" rotWithShape="0">
                    <a:srgbClr val="000000">
                      <a:alpha val="40000"/>
                    </a:srgbClr>
                  </a:outerShdw>
                </a:effectLst>
              </a:rPr>
              <a:t>n=~20 brood-stock </a:t>
            </a:r>
            <a:r>
              <a:rPr lang="en-US" sz="2000" b="1" dirty="0" smtClean="0">
                <a:ln w="12700">
                  <a:noFill/>
                  <a:prstDash val="solid"/>
                </a:ln>
                <a:solidFill>
                  <a:schemeClr val="tx1">
                    <a:lumMod val="75000"/>
                    <a:lumOff val="25000"/>
                  </a:schemeClr>
                </a:solidFill>
                <a:effectLst>
                  <a:outerShdw blurRad="41275" dist="20320" dir="1800000" algn="tl" rotWithShape="0">
                    <a:srgbClr val="000000">
                      <a:alpha val="40000"/>
                    </a:srgbClr>
                  </a:outerShdw>
                </a:effectLst>
              </a:rPr>
              <a:t>per</a:t>
            </a:r>
            <a:r>
              <a:rPr lang="en-US" sz="2000" b="1" cap="none" spc="0" dirty="0" smtClean="0">
                <a:ln w="12700">
                  <a:noFill/>
                  <a:prstDash val="solid"/>
                </a:ln>
                <a:solidFill>
                  <a:schemeClr val="tx1">
                    <a:lumMod val="75000"/>
                    <a:lumOff val="25000"/>
                  </a:schemeClr>
                </a:solidFill>
                <a:effectLst>
                  <a:outerShdw blurRad="41275" dist="20320" dir="1800000" algn="tl" rotWithShape="0">
                    <a:srgbClr val="000000">
                      <a:alpha val="40000"/>
                    </a:srgbClr>
                  </a:outerShdw>
                </a:effectLst>
              </a:rPr>
              <a:t> family</a:t>
            </a:r>
            <a:endParaRPr lang="en-US" sz="2000" b="1" cap="none" spc="0" dirty="0">
              <a:ln w="12700">
                <a:noFill/>
                <a:prstDash val="solid"/>
              </a:ln>
              <a:solidFill>
                <a:schemeClr val="tx1">
                  <a:lumMod val="75000"/>
                  <a:lumOff val="25000"/>
                </a:schemeClr>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729881088"/>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304" y="174919"/>
            <a:ext cx="8673538" cy="736491"/>
          </a:xfrm>
        </p:spPr>
        <p:txBody>
          <a:bodyPr>
            <a:noAutofit/>
          </a:bodyPr>
          <a:lstStyle/>
          <a:p>
            <a:r>
              <a:rPr lang="en-US" sz="3400" i="1" dirty="0" smtClean="0">
                <a:latin typeface="Century Gothic"/>
                <a:cs typeface="Century Gothic"/>
              </a:rPr>
              <a:t>Microsatellites informed breeding methods</a:t>
            </a:r>
            <a:endParaRPr lang="en-US" sz="3400" i="1" dirty="0">
              <a:latin typeface="Century Gothic"/>
              <a:cs typeface="Century Gothic"/>
            </a:endParaRPr>
          </a:p>
        </p:txBody>
      </p:sp>
      <p:sp>
        <p:nvSpPr>
          <p:cNvPr id="3" name="Content Placeholder 2"/>
          <p:cNvSpPr>
            <a:spLocks noGrp="1"/>
          </p:cNvSpPr>
          <p:nvPr>
            <p:ph idx="1"/>
          </p:nvPr>
        </p:nvSpPr>
        <p:spPr>
          <a:xfrm>
            <a:off x="456659" y="5803166"/>
            <a:ext cx="8296576" cy="725059"/>
          </a:xfrm>
        </p:spPr>
        <p:txBody>
          <a:bodyPr>
            <a:normAutofit fontScale="85000" lnSpcReduction="10000"/>
          </a:bodyPr>
          <a:lstStyle/>
          <a:p>
            <a:pPr marL="0" indent="0">
              <a:buNone/>
            </a:pPr>
            <a:r>
              <a:rPr lang="en-US" sz="3200" dirty="0" smtClean="0">
                <a:latin typeface="Century Gothic"/>
                <a:cs typeface="Century Gothic"/>
              </a:rPr>
              <a:t>2010-2014</a:t>
            </a:r>
            <a:r>
              <a:rPr lang="en-US" sz="3200" dirty="0" smtClean="0">
                <a:latin typeface="Century Gothic"/>
                <a:cs typeface="Century Gothic"/>
              </a:rPr>
              <a:t>		Separated broodstock &amp; larvae</a:t>
            </a:r>
            <a:endParaRPr lang="en-US" sz="3200" dirty="0">
              <a:latin typeface="Century Gothic"/>
              <a:cs typeface="Century Gothic"/>
            </a:endParaRPr>
          </a:p>
          <a:p>
            <a:pPr marL="0" indent="0">
              <a:buNone/>
            </a:pPr>
            <a:endParaRPr lang="en-US" sz="3200" dirty="0" smtClean="0">
              <a:latin typeface="Century Gothic"/>
              <a:cs typeface="Century Gothic"/>
            </a:endParaRPr>
          </a:p>
          <a:p>
            <a:pPr marL="0" indent="0">
              <a:buNone/>
            </a:pPr>
            <a:endParaRPr lang="en-US" sz="3200" dirty="0">
              <a:latin typeface="Century Gothic"/>
              <a:cs typeface="Century Gothic"/>
            </a:endParaRPr>
          </a:p>
        </p:txBody>
      </p:sp>
      <p:pic>
        <p:nvPicPr>
          <p:cNvPr id="4" name="Picture 3"/>
          <p:cNvPicPr>
            <a:picLocks noChangeAspect="1"/>
          </p:cNvPicPr>
          <p:nvPr/>
        </p:nvPicPr>
        <p:blipFill>
          <a:blip r:embed="rId3"/>
          <a:stretch>
            <a:fillRect/>
          </a:stretch>
        </p:blipFill>
        <p:spPr>
          <a:xfrm>
            <a:off x="592690" y="1173669"/>
            <a:ext cx="1647566" cy="1647566"/>
          </a:xfrm>
          <a:prstGeom prst="rect">
            <a:avLst/>
          </a:prstGeom>
        </p:spPr>
      </p:pic>
      <p:pic>
        <p:nvPicPr>
          <p:cNvPr id="5" name="Picture 4"/>
          <p:cNvPicPr>
            <a:picLocks noChangeAspect="1"/>
          </p:cNvPicPr>
          <p:nvPr/>
        </p:nvPicPr>
        <p:blipFill>
          <a:blip r:embed="rId3"/>
          <a:stretch>
            <a:fillRect/>
          </a:stretch>
        </p:blipFill>
        <p:spPr>
          <a:xfrm>
            <a:off x="2207818" y="1181090"/>
            <a:ext cx="1647566" cy="1647566"/>
          </a:xfrm>
          <a:prstGeom prst="rect">
            <a:avLst/>
          </a:prstGeom>
        </p:spPr>
      </p:pic>
      <p:pic>
        <p:nvPicPr>
          <p:cNvPr id="6" name="Picture 5"/>
          <p:cNvPicPr>
            <a:picLocks noChangeAspect="1"/>
          </p:cNvPicPr>
          <p:nvPr/>
        </p:nvPicPr>
        <p:blipFill>
          <a:blip r:embed="rId3"/>
          <a:stretch>
            <a:fillRect/>
          </a:stretch>
        </p:blipFill>
        <p:spPr>
          <a:xfrm>
            <a:off x="3848068" y="1173669"/>
            <a:ext cx="1647566" cy="1647566"/>
          </a:xfrm>
          <a:prstGeom prst="rect">
            <a:avLst/>
          </a:prstGeom>
        </p:spPr>
      </p:pic>
      <p:pic>
        <p:nvPicPr>
          <p:cNvPr id="9" name="Picture 8"/>
          <p:cNvPicPr>
            <a:picLocks noChangeAspect="1"/>
          </p:cNvPicPr>
          <p:nvPr/>
        </p:nvPicPr>
        <p:blipFill>
          <a:blip r:embed="rId3"/>
          <a:stretch>
            <a:fillRect/>
          </a:stretch>
        </p:blipFill>
        <p:spPr>
          <a:xfrm>
            <a:off x="592690" y="3822278"/>
            <a:ext cx="1647566" cy="1647566"/>
          </a:xfrm>
          <a:prstGeom prst="rect">
            <a:avLst/>
          </a:prstGeom>
        </p:spPr>
      </p:pic>
      <p:pic>
        <p:nvPicPr>
          <p:cNvPr id="10" name="Picture 9"/>
          <p:cNvPicPr>
            <a:picLocks noChangeAspect="1"/>
          </p:cNvPicPr>
          <p:nvPr/>
        </p:nvPicPr>
        <p:blipFill>
          <a:blip r:embed="rId3"/>
          <a:stretch>
            <a:fillRect/>
          </a:stretch>
        </p:blipFill>
        <p:spPr>
          <a:xfrm>
            <a:off x="2207818" y="3829699"/>
            <a:ext cx="1647566" cy="1647566"/>
          </a:xfrm>
          <a:prstGeom prst="rect">
            <a:avLst/>
          </a:prstGeom>
        </p:spPr>
      </p:pic>
      <p:pic>
        <p:nvPicPr>
          <p:cNvPr id="11" name="Picture 10"/>
          <p:cNvPicPr>
            <a:picLocks noChangeAspect="1"/>
          </p:cNvPicPr>
          <p:nvPr/>
        </p:nvPicPr>
        <p:blipFill>
          <a:blip r:embed="rId3"/>
          <a:stretch>
            <a:fillRect/>
          </a:stretch>
        </p:blipFill>
        <p:spPr>
          <a:xfrm>
            <a:off x="3848068" y="3822278"/>
            <a:ext cx="1647566" cy="1647566"/>
          </a:xfrm>
          <a:prstGeom prst="rect">
            <a:avLst/>
          </a:prstGeom>
        </p:spPr>
      </p:pic>
      <p:pic>
        <p:nvPicPr>
          <p:cNvPr id="13" name="Picture 12"/>
          <p:cNvPicPr>
            <a:picLocks noChangeAspect="1"/>
          </p:cNvPicPr>
          <p:nvPr/>
        </p:nvPicPr>
        <p:blipFill rotWithShape="1">
          <a:blip r:embed="rId4"/>
          <a:srcRect l="3117" t="26770" r="58741" b="24995"/>
          <a:stretch/>
        </p:blipFill>
        <p:spPr>
          <a:xfrm>
            <a:off x="929296" y="1842051"/>
            <a:ext cx="458411" cy="579707"/>
          </a:xfrm>
          <a:prstGeom prst="rect">
            <a:avLst/>
          </a:prstGeom>
        </p:spPr>
      </p:pic>
      <p:pic>
        <p:nvPicPr>
          <p:cNvPr id="14" name="Picture 13"/>
          <p:cNvPicPr>
            <a:picLocks noChangeAspect="1"/>
          </p:cNvPicPr>
          <p:nvPr/>
        </p:nvPicPr>
        <p:blipFill rotWithShape="1">
          <a:blip r:embed="rId4"/>
          <a:srcRect l="3117" t="26770" r="58741" b="24995"/>
          <a:stretch/>
        </p:blipFill>
        <p:spPr>
          <a:xfrm>
            <a:off x="1448911" y="1842051"/>
            <a:ext cx="458411" cy="579707"/>
          </a:xfrm>
          <a:prstGeom prst="rect">
            <a:avLst/>
          </a:prstGeom>
        </p:spPr>
      </p:pic>
      <p:pic>
        <p:nvPicPr>
          <p:cNvPr id="15" name="Picture 14"/>
          <p:cNvPicPr>
            <a:picLocks noChangeAspect="1"/>
          </p:cNvPicPr>
          <p:nvPr/>
        </p:nvPicPr>
        <p:blipFill rotWithShape="1">
          <a:blip r:embed="rId4"/>
          <a:srcRect l="3117" t="26770" r="58741" b="24995"/>
          <a:stretch/>
        </p:blipFill>
        <p:spPr>
          <a:xfrm>
            <a:off x="2513824" y="1849472"/>
            <a:ext cx="458411" cy="579707"/>
          </a:xfrm>
          <a:prstGeom prst="rect">
            <a:avLst/>
          </a:prstGeom>
        </p:spPr>
      </p:pic>
      <p:pic>
        <p:nvPicPr>
          <p:cNvPr id="16" name="Picture 15"/>
          <p:cNvPicPr>
            <a:picLocks noChangeAspect="1"/>
          </p:cNvPicPr>
          <p:nvPr/>
        </p:nvPicPr>
        <p:blipFill rotWithShape="1">
          <a:blip r:embed="rId4"/>
          <a:srcRect l="3117" t="26770" r="58741" b="24995"/>
          <a:stretch/>
        </p:blipFill>
        <p:spPr>
          <a:xfrm>
            <a:off x="3033439" y="1849472"/>
            <a:ext cx="458411" cy="579707"/>
          </a:xfrm>
          <a:prstGeom prst="rect">
            <a:avLst/>
          </a:prstGeom>
        </p:spPr>
      </p:pic>
      <p:pic>
        <p:nvPicPr>
          <p:cNvPr id="17" name="Picture 16"/>
          <p:cNvPicPr>
            <a:picLocks noChangeAspect="1"/>
          </p:cNvPicPr>
          <p:nvPr/>
        </p:nvPicPr>
        <p:blipFill rotWithShape="1">
          <a:blip r:embed="rId4"/>
          <a:srcRect l="3117" t="26770" r="58741" b="24995"/>
          <a:stretch/>
        </p:blipFill>
        <p:spPr>
          <a:xfrm>
            <a:off x="4153469" y="1842051"/>
            <a:ext cx="458411" cy="579707"/>
          </a:xfrm>
          <a:prstGeom prst="rect">
            <a:avLst/>
          </a:prstGeom>
        </p:spPr>
      </p:pic>
      <p:pic>
        <p:nvPicPr>
          <p:cNvPr id="18" name="Picture 17"/>
          <p:cNvPicPr>
            <a:picLocks noChangeAspect="1"/>
          </p:cNvPicPr>
          <p:nvPr/>
        </p:nvPicPr>
        <p:blipFill rotWithShape="1">
          <a:blip r:embed="rId4"/>
          <a:srcRect l="3117" t="26770" r="58741" b="24995"/>
          <a:stretch/>
        </p:blipFill>
        <p:spPr>
          <a:xfrm>
            <a:off x="4673084" y="1842051"/>
            <a:ext cx="458411" cy="579707"/>
          </a:xfrm>
          <a:prstGeom prst="rect">
            <a:avLst/>
          </a:prstGeom>
        </p:spPr>
      </p:pic>
      <p:pic>
        <p:nvPicPr>
          <p:cNvPr id="27" name="Picture 26"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059505" y="4734419"/>
            <a:ext cx="194703" cy="163809"/>
          </a:xfrm>
          <a:prstGeom prst="rect">
            <a:avLst/>
          </a:prstGeom>
        </p:spPr>
      </p:pic>
      <p:pic>
        <p:nvPicPr>
          <p:cNvPr id="28" name="Picture 27"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211905" y="4886819"/>
            <a:ext cx="194703" cy="163809"/>
          </a:xfrm>
          <a:prstGeom prst="rect">
            <a:avLst/>
          </a:prstGeom>
        </p:spPr>
      </p:pic>
      <p:pic>
        <p:nvPicPr>
          <p:cNvPr id="29" name="Picture 28"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252806" y="4734419"/>
            <a:ext cx="194703" cy="163809"/>
          </a:xfrm>
          <a:prstGeom prst="rect">
            <a:avLst/>
          </a:prstGeom>
        </p:spPr>
      </p:pic>
      <p:pic>
        <p:nvPicPr>
          <p:cNvPr id="30" name="Picture 29"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017202" y="4898228"/>
            <a:ext cx="194703" cy="163809"/>
          </a:xfrm>
          <a:prstGeom prst="rect">
            <a:avLst/>
          </a:prstGeom>
        </p:spPr>
      </p:pic>
      <p:pic>
        <p:nvPicPr>
          <p:cNvPr id="31" name="Picture 30"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210503" y="5050628"/>
            <a:ext cx="194703" cy="163809"/>
          </a:xfrm>
          <a:prstGeom prst="rect">
            <a:avLst/>
          </a:prstGeom>
        </p:spPr>
      </p:pic>
      <p:pic>
        <p:nvPicPr>
          <p:cNvPr id="32" name="Picture 31"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387707" y="4886819"/>
            <a:ext cx="194703" cy="163809"/>
          </a:xfrm>
          <a:prstGeom prst="rect">
            <a:avLst/>
          </a:prstGeom>
        </p:spPr>
      </p:pic>
      <p:pic>
        <p:nvPicPr>
          <p:cNvPr id="33" name="Picture 32"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387707" y="5050628"/>
            <a:ext cx="194703" cy="163809"/>
          </a:xfrm>
          <a:prstGeom prst="rect">
            <a:avLst/>
          </a:prstGeom>
        </p:spPr>
      </p:pic>
      <p:pic>
        <p:nvPicPr>
          <p:cNvPr id="34" name="Picture 33"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448911" y="4723010"/>
            <a:ext cx="194703" cy="163809"/>
          </a:xfrm>
          <a:prstGeom prst="rect">
            <a:avLst/>
          </a:prstGeom>
        </p:spPr>
      </p:pic>
      <p:pic>
        <p:nvPicPr>
          <p:cNvPr id="35" name="Picture 34"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1551169" y="4886819"/>
            <a:ext cx="194703" cy="163809"/>
          </a:xfrm>
          <a:prstGeom prst="rect">
            <a:avLst/>
          </a:prstGeom>
        </p:spPr>
      </p:pic>
      <p:pic>
        <p:nvPicPr>
          <p:cNvPr id="37" name="Picture 36"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2704351" y="4716167"/>
            <a:ext cx="194703" cy="163809"/>
          </a:xfrm>
          <a:prstGeom prst="rect">
            <a:avLst/>
          </a:prstGeom>
        </p:spPr>
      </p:pic>
      <p:pic>
        <p:nvPicPr>
          <p:cNvPr id="38" name="Picture 37"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2856751" y="4868567"/>
            <a:ext cx="194703" cy="163809"/>
          </a:xfrm>
          <a:prstGeom prst="rect">
            <a:avLst/>
          </a:prstGeom>
        </p:spPr>
      </p:pic>
      <p:pic>
        <p:nvPicPr>
          <p:cNvPr id="39" name="Picture 38"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2897652" y="4716167"/>
            <a:ext cx="194703" cy="163809"/>
          </a:xfrm>
          <a:prstGeom prst="rect">
            <a:avLst/>
          </a:prstGeom>
        </p:spPr>
      </p:pic>
      <p:pic>
        <p:nvPicPr>
          <p:cNvPr id="40" name="Picture 39"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2662048" y="4879976"/>
            <a:ext cx="194703" cy="163809"/>
          </a:xfrm>
          <a:prstGeom prst="rect">
            <a:avLst/>
          </a:prstGeom>
        </p:spPr>
      </p:pic>
      <p:pic>
        <p:nvPicPr>
          <p:cNvPr id="41" name="Picture 40"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2855349" y="5032376"/>
            <a:ext cx="194703" cy="163809"/>
          </a:xfrm>
          <a:prstGeom prst="rect">
            <a:avLst/>
          </a:prstGeom>
        </p:spPr>
      </p:pic>
      <p:pic>
        <p:nvPicPr>
          <p:cNvPr id="42" name="Picture 41"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032553" y="4868567"/>
            <a:ext cx="194703" cy="163809"/>
          </a:xfrm>
          <a:prstGeom prst="rect">
            <a:avLst/>
          </a:prstGeom>
        </p:spPr>
      </p:pic>
      <p:pic>
        <p:nvPicPr>
          <p:cNvPr id="43" name="Picture 42"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032553" y="5032376"/>
            <a:ext cx="194703" cy="163809"/>
          </a:xfrm>
          <a:prstGeom prst="rect">
            <a:avLst/>
          </a:prstGeom>
        </p:spPr>
      </p:pic>
      <p:pic>
        <p:nvPicPr>
          <p:cNvPr id="44" name="Picture 43"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093757" y="4704758"/>
            <a:ext cx="194703" cy="163809"/>
          </a:xfrm>
          <a:prstGeom prst="rect">
            <a:avLst/>
          </a:prstGeom>
        </p:spPr>
      </p:pic>
      <p:pic>
        <p:nvPicPr>
          <p:cNvPr id="45" name="Picture 44"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3196015" y="4868567"/>
            <a:ext cx="194703" cy="163809"/>
          </a:xfrm>
          <a:prstGeom prst="rect">
            <a:avLst/>
          </a:prstGeom>
        </p:spPr>
      </p:pic>
      <p:pic>
        <p:nvPicPr>
          <p:cNvPr id="46" name="Picture 45"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373712" y="4638250"/>
            <a:ext cx="194703" cy="163809"/>
          </a:xfrm>
          <a:prstGeom prst="rect">
            <a:avLst/>
          </a:prstGeom>
        </p:spPr>
      </p:pic>
      <p:pic>
        <p:nvPicPr>
          <p:cNvPr id="47" name="Picture 46"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526112" y="4790650"/>
            <a:ext cx="194703" cy="163809"/>
          </a:xfrm>
          <a:prstGeom prst="rect">
            <a:avLst/>
          </a:prstGeom>
        </p:spPr>
      </p:pic>
      <p:pic>
        <p:nvPicPr>
          <p:cNvPr id="48" name="Picture 47"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567013" y="4638250"/>
            <a:ext cx="194703" cy="163809"/>
          </a:xfrm>
          <a:prstGeom prst="rect">
            <a:avLst/>
          </a:prstGeom>
        </p:spPr>
      </p:pic>
      <p:pic>
        <p:nvPicPr>
          <p:cNvPr id="49" name="Picture 48"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331409" y="4802059"/>
            <a:ext cx="194703" cy="163809"/>
          </a:xfrm>
          <a:prstGeom prst="rect">
            <a:avLst/>
          </a:prstGeom>
        </p:spPr>
      </p:pic>
      <p:pic>
        <p:nvPicPr>
          <p:cNvPr id="50" name="Picture 49"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524710" y="4954459"/>
            <a:ext cx="194703" cy="163809"/>
          </a:xfrm>
          <a:prstGeom prst="rect">
            <a:avLst/>
          </a:prstGeom>
        </p:spPr>
      </p:pic>
      <p:pic>
        <p:nvPicPr>
          <p:cNvPr id="51" name="Picture 50"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701914" y="4790650"/>
            <a:ext cx="194703" cy="163809"/>
          </a:xfrm>
          <a:prstGeom prst="rect">
            <a:avLst/>
          </a:prstGeom>
        </p:spPr>
      </p:pic>
      <p:pic>
        <p:nvPicPr>
          <p:cNvPr id="52" name="Picture 51"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701914" y="4954459"/>
            <a:ext cx="194703" cy="163809"/>
          </a:xfrm>
          <a:prstGeom prst="rect">
            <a:avLst/>
          </a:prstGeom>
        </p:spPr>
      </p:pic>
      <p:pic>
        <p:nvPicPr>
          <p:cNvPr id="53" name="Picture 52"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763118" y="4626841"/>
            <a:ext cx="194703" cy="163809"/>
          </a:xfrm>
          <a:prstGeom prst="rect">
            <a:avLst/>
          </a:prstGeom>
        </p:spPr>
      </p:pic>
      <p:pic>
        <p:nvPicPr>
          <p:cNvPr id="54" name="Picture 53" descr="O_lurida_larva_fromWeb_edited.png"/>
          <p:cNvPicPr>
            <a:picLocks noChangeAspect="1"/>
          </p:cNvPicPr>
          <p:nvPr/>
        </p:nvPicPr>
        <p:blipFill rotWithShape="1">
          <a:blip r:embed="rId5">
            <a:extLst>
              <a:ext uri="{28A0092B-C50C-407E-A947-70E740481C1C}">
                <a14:useLocalDpi xmlns:a14="http://schemas.microsoft.com/office/drawing/2010/main" val="0"/>
              </a:ext>
            </a:extLst>
          </a:blip>
          <a:srcRect b="15867"/>
          <a:stretch/>
        </p:blipFill>
        <p:spPr>
          <a:xfrm>
            <a:off x="4865376" y="4790650"/>
            <a:ext cx="194703" cy="163809"/>
          </a:xfrm>
          <a:prstGeom prst="rect">
            <a:avLst/>
          </a:prstGeom>
        </p:spPr>
      </p:pic>
      <p:sp>
        <p:nvSpPr>
          <p:cNvPr id="58" name="TextBox 57"/>
          <p:cNvSpPr txBox="1"/>
          <p:nvPr/>
        </p:nvSpPr>
        <p:spPr>
          <a:xfrm>
            <a:off x="6081059" y="1538941"/>
            <a:ext cx="2256117" cy="369332"/>
          </a:xfrm>
          <a:prstGeom prst="rect">
            <a:avLst/>
          </a:prstGeom>
          <a:noFill/>
        </p:spPr>
        <p:txBody>
          <a:bodyPr wrap="square" rtlCol="0">
            <a:spAutoFit/>
          </a:bodyPr>
          <a:lstStyle/>
          <a:p>
            <a:endParaRPr lang="en-US" dirty="0"/>
          </a:p>
        </p:txBody>
      </p:sp>
      <p:sp>
        <p:nvSpPr>
          <p:cNvPr id="59" name="TextBox 58"/>
          <p:cNvSpPr txBox="1"/>
          <p:nvPr/>
        </p:nvSpPr>
        <p:spPr>
          <a:xfrm>
            <a:off x="5950901" y="1178245"/>
            <a:ext cx="3060646" cy="3970318"/>
          </a:xfrm>
          <a:prstGeom prst="rect">
            <a:avLst/>
          </a:prstGeom>
          <a:noFill/>
        </p:spPr>
        <p:txBody>
          <a:bodyPr wrap="square" rtlCol="0">
            <a:spAutoFit/>
          </a:bodyPr>
          <a:lstStyle/>
          <a:p>
            <a:r>
              <a:rPr lang="en-US" b="1" dirty="0" smtClean="0"/>
              <a:t>2010 Seed vs. Wild</a:t>
            </a:r>
            <a:endParaRPr lang="en-US" dirty="0"/>
          </a:p>
          <a:p>
            <a:r>
              <a:rPr lang="en-US" dirty="0"/>
              <a:t>P-value across all loci</a:t>
            </a:r>
          </a:p>
          <a:p>
            <a:r>
              <a:rPr lang="en-US" dirty="0"/>
              <a:t>(Fisher's method)</a:t>
            </a:r>
          </a:p>
          <a:p>
            <a:r>
              <a:rPr lang="en-US" dirty="0" smtClean="0"/>
              <a:t>-</a:t>
            </a:r>
            <a:r>
              <a:rPr lang="en-US" dirty="0"/>
              <a:t>------------  -------- </a:t>
            </a:r>
          </a:p>
          <a:p>
            <a:r>
              <a:rPr lang="en-US" dirty="0"/>
              <a:t>Olur10         0.12648  </a:t>
            </a:r>
          </a:p>
          <a:p>
            <a:r>
              <a:rPr lang="en-US" dirty="0"/>
              <a:t>Olur11         0.30144  </a:t>
            </a:r>
          </a:p>
          <a:p>
            <a:r>
              <a:rPr lang="en-US" dirty="0">
                <a:solidFill>
                  <a:srgbClr val="FF0000"/>
                </a:solidFill>
              </a:rPr>
              <a:t>Olur12         0.05675  </a:t>
            </a:r>
          </a:p>
          <a:p>
            <a:r>
              <a:rPr lang="en-US" dirty="0"/>
              <a:t>Olur13         0.52318  </a:t>
            </a:r>
          </a:p>
          <a:p>
            <a:r>
              <a:rPr lang="en-US" dirty="0"/>
              <a:t>Olur15         0.41777  </a:t>
            </a:r>
          </a:p>
          <a:p>
            <a:r>
              <a:rPr lang="en-US" dirty="0">
                <a:solidFill>
                  <a:srgbClr val="FF0000"/>
                </a:solidFill>
              </a:rPr>
              <a:t>Olur17         0.00216  </a:t>
            </a:r>
          </a:p>
          <a:p>
            <a:r>
              <a:rPr lang="en-US" dirty="0">
                <a:solidFill>
                  <a:srgbClr val="FF0000"/>
                </a:solidFill>
              </a:rPr>
              <a:t>Olur18         0.00256  </a:t>
            </a:r>
          </a:p>
          <a:p>
            <a:r>
              <a:rPr lang="en-US" dirty="0"/>
              <a:t> </a:t>
            </a:r>
          </a:p>
          <a:p>
            <a:r>
              <a:rPr lang="en-US" dirty="0"/>
              <a:t>All: Chi2= 39.524 (</a:t>
            </a:r>
            <a:r>
              <a:rPr lang="en-US" dirty="0" err="1"/>
              <a:t>df</a:t>
            </a:r>
            <a:r>
              <a:rPr lang="en-US" dirty="0"/>
              <a:t>= 14</a:t>
            </a:r>
            <a:r>
              <a:rPr lang="en-US" dirty="0" smtClean="0"/>
              <a:t>) </a:t>
            </a:r>
            <a:r>
              <a:rPr lang="en-US" dirty="0" smtClean="0">
                <a:solidFill>
                  <a:srgbClr val="FF0000"/>
                </a:solidFill>
              </a:rPr>
              <a:t>P</a:t>
            </a:r>
            <a:r>
              <a:rPr lang="en-US" dirty="0">
                <a:solidFill>
                  <a:srgbClr val="FF0000"/>
                </a:solidFill>
              </a:rPr>
              <a:t>-value= </a:t>
            </a:r>
            <a:r>
              <a:rPr lang="en-US" dirty="0" smtClean="0">
                <a:solidFill>
                  <a:srgbClr val="FF0000"/>
                </a:solidFill>
              </a:rPr>
              <a:t>0.000302562</a:t>
            </a:r>
            <a:endParaRPr lang="en-US" dirty="0">
              <a:solidFill>
                <a:srgbClr val="FF0000"/>
              </a:solidFill>
            </a:endParaRPr>
          </a:p>
        </p:txBody>
      </p:sp>
      <p:cxnSp>
        <p:nvCxnSpPr>
          <p:cNvPr id="60" name="Straight Arrow Connector 59"/>
          <p:cNvCxnSpPr>
            <a:stCxn id="4" idx="2"/>
            <a:endCxn id="9" idx="0"/>
          </p:cNvCxnSpPr>
          <p:nvPr/>
        </p:nvCxnSpPr>
        <p:spPr>
          <a:xfrm>
            <a:off x="1416473" y="2821235"/>
            <a:ext cx="0" cy="1001043"/>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cxnSp>
        <p:nvCxnSpPr>
          <p:cNvPr id="61" name="Straight Arrow Connector 60"/>
          <p:cNvCxnSpPr>
            <a:stCxn id="5" idx="2"/>
            <a:endCxn id="10" idx="0"/>
          </p:cNvCxnSpPr>
          <p:nvPr/>
        </p:nvCxnSpPr>
        <p:spPr>
          <a:xfrm>
            <a:off x="3031601" y="2828656"/>
            <a:ext cx="0" cy="1001043"/>
          </a:xfrm>
          <a:prstGeom prst="straightConnector1">
            <a:avLst/>
          </a:prstGeom>
          <a:ln w="76200" cmpd="sng">
            <a:solidFill>
              <a:schemeClr val="accent5">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62" name="Straight Arrow Connector 61"/>
          <p:cNvCxnSpPr>
            <a:stCxn id="6" idx="2"/>
            <a:endCxn id="11" idx="0"/>
          </p:cNvCxnSpPr>
          <p:nvPr/>
        </p:nvCxnSpPr>
        <p:spPr>
          <a:xfrm>
            <a:off x="4671851" y="2821235"/>
            <a:ext cx="0" cy="1001043"/>
          </a:xfrm>
          <a:prstGeom prst="straightConnector1">
            <a:avLst/>
          </a:prstGeom>
          <a:ln w="76200" cmpd="sng">
            <a:solidFill>
              <a:schemeClr val="tx2">
                <a:lumMod val="60000"/>
                <a:lumOff val="40000"/>
              </a:schemeClr>
            </a:solidFill>
            <a:tailEnd type="arrow"/>
          </a:ln>
        </p:spPr>
        <p:style>
          <a:lnRef idx="2">
            <a:schemeClr val="accent1"/>
          </a:lnRef>
          <a:fillRef idx="0">
            <a:schemeClr val="accent1"/>
          </a:fillRef>
          <a:effectRef idx="1">
            <a:schemeClr val="accent1"/>
          </a:effectRef>
          <a:fontRef idx="minor">
            <a:schemeClr val="tx1"/>
          </a:fontRef>
        </p:style>
      </p:cxnSp>
      <p:sp>
        <p:nvSpPr>
          <p:cNvPr id="69" name="Rectangle 68"/>
          <p:cNvSpPr/>
          <p:nvPr/>
        </p:nvSpPr>
        <p:spPr>
          <a:xfrm>
            <a:off x="806823" y="4025865"/>
            <a:ext cx="1270000" cy="400110"/>
          </a:xfrm>
          <a:prstGeom prst="rect">
            <a:avLst/>
          </a:prstGeom>
          <a:noFill/>
        </p:spPr>
        <p:txBody>
          <a:bodyPr wrap="square" lIns="91440" tIns="45720" rIns="91440" bIns="45720">
            <a:spAutoFit/>
          </a:bodyPr>
          <a:lstStyle/>
          <a:p>
            <a:pPr algn="ctr"/>
            <a:r>
              <a:rPr lang="en-US" sz="2000" b="1" dirty="0" smtClean="0">
                <a:ln w="12700">
                  <a:noFill/>
                  <a:prstDash val="solid"/>
                </a:ln>
                <a:solidFill>
                  <a:srgbClr val="800000"/>
                </a:solidFill>
                <a:effectLst>
                  <a:outerShdw blurRad="41275" dist="20320" dir="1800000" algn="tl" rotWithShape="0">
                    <a:srgbClr val="000000">
                      <a:alpha val="40000"/>
                    </a:srgbClr>
                  </a:outerShdw>
                </a:effectLst>
              </a:rPr>
              <a:t>Family</a:t>
            </a:r>
            <a:r>
              <a:rPr lang="en-US" sz="2000" b="1" cap="none" spc="0" dirty="0" smtClean="0">
                <a:ln w="12700">
                  <a:noFill/>
                  <a:prstDash val="solid"/>
                </a:ln>
                <a:solidFill>
                  <a:srgbClr val="800000"/>
                </a:solidFill>
                <a:effectLst>
                  <a:outerShdw blurRad="41275" dist="20320" dir="1800000" algn="tl" rotWithShape="0">
                    <a:srgbClr val="000000">
                      <a:alpha val="40000"/>
                    </a:srgbClr>
                  </a:outerShdw>
                </a:effectLst>
              </a:rPr>
              <a:t> 1</a:t>
            </a:r>
            <a:endParaRPr lang="en-US" sz="2000" b="1" cap="none" spc="0" dirty="0">
              <a:ln w="12700">
                <a:noFill/>
                <a:prstDash val="solid"/>
              </a:ln>
              <a:solidFill>
                <a:srgbClr val="800000"/>
              </a:solidFill>
              <a:effectLst>
                <a:outerShdw blurRad="41275" dist="20320" dir="1800000" algn="tl" rotWithShape="0">
                  <a:srgbClr val="000000">
                    <a:alpha val="40000"/>
                  </a:srgbClr>
                </a:outerShdw>
              </a:effectLst>
            </a:endParaRPr>
          </a:p>
        </p:txBody>
      </p:sp>
      <p:sp>
        <p:nvSpPr>
          <p:cNvPr id="70" name="Rectangle 69"/>
          <p:cNvSpPr/>
          <p:nvPr/>
        </p:nvSpPr>
        <p:spPr>
          <a:xfrm>
            <a:off x="2405530" y="4029273"/>
            <a:ext cx="1284940" cy="400110"/>
          </a:xfrm>
          <a:prstGeom prst="rect">
            <a:avLst/>
          </a:prstGeom>
          <a:noFill/>
        </p:spPr>
        <p:txBody>
          <a:bodyPr wrap="square" lIns="91440" tIns="45720" rIns="91440" bIns="45720">
            <a:spAutoFit/>
          </a:bodyPr>
          <a:lstStyle/>
          <a:p>
            <a:pPr algn="ctr"/>
            <a:r>
              <a:rPr lang="en-US" sz="2000" b="1" cap="none" spc="0" dirty="0" smtClean="0">
                <a:ln w="12700">
                  <a:noFill/>
                  <a:prstDash val="solid"/>
                </a:ln>
                <a:solidFill>
                  <a:schemeClr val="accent5"/>
                </a:solidFill>
                <a:effectLst>
                  <a:outerShdw blurRad="41275" dist="20320" dir="1800000" algn="tl" rotWithShape="0">
                    <a:srgbClr val="000000">
                      <a:alpha val="40000"/>
                    </a:srgbClr>
                  </a:outerShdw>
                </a:effectLst>
              </a:rPr>
              <a:t>Family 2</a:t>
            </a:r>
            <a:endParaRPr lang="en-US" sz="2000" b="1" cap="none" spc="0" dirty="0">
              <a:ln w="12700">
                <a:noFill/>
                <a:prstDash val="solid"/>
              </a:ln>
              <a:solidFill>
                <a:schemeClr val="accent5"/>
              </a:solidFill>
              <a:effectLst>
                <a:outerShdw blurRad="41275" dist="20320" dir="1800000" algn="tl" rotWithShape="0">
                  <a:srgbClr val="000000">
                    <a:alpha val="40000"/>
                  </a:srgbClr>
                </a:outerShdw>
              </a:effectLst>
            </a:endParaRPr>
          </a:p>
        </p:txBody>
      </p:sp>
      <p:sp>
        <p:nvSpPr>
          <p:cNvPr id="71" name="Rectangle 70"/>
          <p:cNvSpPr/>
          <p:nvPr/>
        </p:nvSpPr>
        <p:spPr>
          <a:xfrm>
            <a:off x="4049060" y="4029273"/>
            <a:ext cx="1195356" cy="400110"/>
          </a:xfrm>
          <a:prstGeom prst="rect">
            <a:avLst/>
          </a:prstGeom>
          <a:noFill/>
        </p:spPr>
        <p:txBody>
          <a:bodyPr wrap="square" lIns="91440" tIns="45720" rIns="91440" bIns="45720">
            <a:spAutoFit/>
          </a:bodyPr>
          <a:lstStyle/>
          <a:p>
            <a:pPr algn="ctr"/>
            <a:r>
              <a:rPr lang="en-US" sz="2000" b="1" cap="none" spc="0" dirty="0" smtClean="0">
                <a:ln w="12700">
                  <a:noFill/>
                  <a:prstDash val="solid"/>
                </a:ln>
                <a:solidFill>
                  <a:schemeClr val="accent4"/>
                </a:solidFill>
                <a:effectLst>
                  <a:outerShdw blurRad="41275" dist="20320" dir="1800000" algn="tl" rotWithShape="0">
                    <a:srgbClr val="000000">
                      <a:alpha val="40000"/>
                    </a:srgbClr>
                  </a:outerShdw>
                </a:effectLst>
              </a:rPr>
              <a:t>Family 3</a:t>
            </a:r>
            <a:endParaRPr lang="en-US" sz="2000" b="1" cap="none" spc="0" dirty="0">
              <a:ln w="12700">
                <a:noFill/>
                <a:prstDash val="solid"/>
              </a:ln>
              <a:solidFill>
                <a:schemeClr val="accent4"/>
              </a:solidFill>
              <a:effectLst>
                <a:outerShdw blurRad="41275" dist="20320" dir="1800000" algn="tl" rotWithShape="0">
                  <a:srgbClr val="000000">
                    <a:alpha val="40000"/>
                  </a:srgbClr>
                </a:outerShdw>
              </a:effectLst>
            </a:endParaRPr>
          </a:p>
        </p:txBody>
      </p:sp>
    </p:spTree>
    <p:extLst>
      <p:ext uri="{BB962C8B-B14F-4D97-AF65-F5344CB8AC3E}">
        <p14:creationId xmlns:p14="http://schemas.microsoft.com/office/powerpoint/2010/main" val="425051841"/>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4" name="Picture 73"/>
          <p:cNvPicPr>
            <a:picLocks noChangeAspect="1"/>
          </p:cNvPicPr>
          <p:nvPr/>
        </p:nvPicPr>
        <p:blipFill>
          <a:blip r:embed="rId3"/>
          <a:stretch>
            <a:fillRect/>
          </a:stretch>
        </p:blipFill>
        <p:spPr>
          <a:xfrm>
            <a:off x="1352300" y="1155152"/>
            <a:ext cx="3231915" cy="1416915"/>
          </a:xfrm>
          <a:prstGeom prst="rect">
            <a:avLst/>
          </a:prstGeom>
        </p:spPr>
      </p:pic>
      <p:sp>
        <p:nvSpPr>
          <p:cNvPr id="2" name="Title 1"/>
          <p:cNvSpPr>
            <a:spLocks noGrp="1"/>
          </p:cNvSpPr>
          <p:nvPr>
            <p:ph type="title"/>
          </p:nvPr>
        </p:nvSpPr>
        <p:spPr>
          <a:xfrm>
            <a:off x="263304" y="40450"/>
            <a:ext cx="8673538" cy="736491"/>
          </a:xfrm>
        </p:spPr>
        <p:txBody>
          <a:bodyPr>
            <a:noAutofit/>
          </a:bodyPr>
          <a:lstStyle/>
          <a:p>
            <a:r>
              <a:rPr lang="en-US" sz="3400" i="1" dirty="0" smtClean="0">
                <a:latin typeface="Century Gothic"/>
                <a:cs typeface="Century Gothic"/>
              </a:rPr>
              <a:t>Microsatellites informed breeding methods</a:t>
            </a:r>
            <a:endParaRPr lang="en-US" sz="3400" i="1" dirty="0">
              <a:latin typeface="Century Gothic"/>
              <a:cs typeface="Century Gothic"/>
            </a:endParaRPr>
          </a:p>
        </p:txBody>
      </p:sp>
      <p:sp>
        <p:nvSpPr>
          <p:cNvPr id="3" name="Content Placeholder 2"/>
          <p:cNvSpPr>
            <a:spLocks noGrp="1"/>
          </p:cNvSpPr>
          <p:nvPr>
            <p:ph idx="1"/>
          </p:nvPr>
        </p:nvSpPr>
        <p:spPr>
          <a:xfrm>
            <a:off x="456659" y="5871882"/>
            <a:ext cx="8296576" cy="851646"/>
          </a:xfrm>
        </p:spPr>
        <p:txBody>
          <a:bodyPr>
            <a:normAutofit fontScale="70000" lnSpcReduction="20000"/>
          </a:bodyPr>
          <a:lstStyle/>
          <a:p>
            <a:pPr marL="0" indent="0">
              <a:buNone/>
            </a:pPr>
            <a:r>
              <a:rPr lang="en-US" sz="3200" dirty="0" smtClean="0">
                <a:latin typeface="Century Gothic"/>
                <a:cs typeface="Century Gothic"/>
              </a:rPr>
              <a:t>		</a:t>
            </a:r>
            <a:r>
              <a:rPr lang="en-US" sz="3200" dirty="0" smtClean="0">
                <a:latin typeface="Century Gothic"/>
                <a:cs typeface="Century Gothic"/>
              </a:rPr>
              <a:t>	Mass </a:t>
            </a:r>
            <a:r>
              <a:rPr lang="en-US" sz="3200" dirty="0">
                <a:latin typeface="Century Gothic"/>
                <a:cs typeface="Century Gothic"/>
              </a:rPr>
              <a:t>spawn, </a:t>
            </a:r>
            <a:r>
              <a:rPr lang="en-US" sz="3200" dirty="0" smtClean="0">
                <a:latin typeface="Century Gothic"/>
                <a:cs typeface="Century Gothic"/>
              </a:rPr>
              <a:t>collected for </a:t>
            </a:r>
            <a:r>
              <a:rPr lang="en-US" sz="3200" dirty="0" smtClean="0">
                <a:latin typeface="Century Gothic"/>
                <a:cs typeface="Century Gothic"/>
              </a:rPr>
              <a:t>4+ </a:t>
            </a:r>
            <a:r>
              <a:rPr lang="en-US" sz="3200" dirty="0" smtClean="0">
                <a:latin typeface="Century Gothic"/>
                <a:cs typeface="Century Gothic"/>
              </a:rPr>
              <a:t>weeks, </a:t>
            </a:r>
          </a:p>
          <a:p>
            <a:pPr marL="0" indent="0">
              <a:buNone/>
            </a:pPr>
            <a:r>
              <a:rPr lang="en-US" sz="3200" dirty="0" smtClean="0">
                <a:latin typeface="Century Gothic"/>
                <a:cs typeface="Century Gothic"/>
              </a:rPr>
              <a:t>2014-today</a:t>
            </a:r>
            <a:r>
              <a:rPr lang="en-US" sz="3200" dirty="0" smtClean="0">
                <a:latin typeface="Century Gothic"/>
                <a:cs typeface="Century Gothic"/>
              </a:rPr>
              <a:t>		separated larvae based on</a:t>
            </a:r>
            <a:r>
              <a:rPr lang="en-US" sz="3200" dirty="0">
                <a:latin typeface="Century Gothic"/>
                <a:cs typeface="Century Gothic"/>
              </a:rPr>
              <a:t> </a:t>
            </a:r>
            <a:r>
              <a:rPr lang="en-US" sz="3200" dirty="0" smtClean="0">
                <a:latin typeface="Century Gothic"/>
                <a:cs typeface="Century Gothic"/>
              </a:rPr>
              <a:t>capacity </a:t>
            </a:r>
            <a:endParaRPr lang="en-US" sz="3200" dirty="0">
              <a:latin typeface="Century Gothic"/>
              <a:cs typeface="Century Gothic"/>
            </a:endParaRPr>
          </a:p>
        </p:txBody>
      </p:sp>
      <p:sp>
        <p:nvSpPr>
          <p:cNvPr id="58" name="TextBox 57"/>
          <p:cNvSpPr txBox="1"/>
          <p:nvPr/>
        </p:nvSpPr>
        <p:spPr>
          <a:xfrm>
            <a:off x="6081059" y="1538941"/>
            <a:ext cx="2256117" cy="369332"/>
          </a:xfrm>
          <a:prstGeom prst="rect">
            <a:avLst/>
          </a:prstGeom>
          <a:noFill/>
        </p:spPr>
        <p:txBody>
          <a:bodyPr wrap="square" rtlCol="0">
            <a:spAutoFit/>
          </a:bodyPr>
          <a:lstStyle/>
          <a:p>
            <a:endParaRPr lang="en-US" dirty="0"/>
          </a:p>
        </p:txBody>
      </p:sp>
      <p:sp>
        <p:nvSpPr>
          <p:cNvPr id="59" name="TextBox 58"/>
          <p:cNvSpPr txBox="1"/>
          <p:nvPr/>
        </p:nvSpPr>
        <p:spPr>
          <a:xfrm>
            <a:off x="5950901" y="1013894"/>
            <a:ext cx="3060646" cy="4247317"/>
          </a:xfrm>
          <a:prstGeom prst="rect">
            <a:avLst/>
          </a:prstGeom>
          <a:noFill/>
        </p:spPr>
        <p:txBody>
          <a:bodyPr wrap="square" rtlCol="0">
            <a:spAutoFit/>
          </a:bodyPr>
          <a:lstStyle/>
          <a:p>
            <a:r>
              <a:rPr lang="en-US" b="1" dirty="0" smtClean="0"/>
              <a:t>2016 Seed vs. Wild</a:t>
            </a:r>
            <a:endParaRPr lang="en-US" dirty="0"/>
          </a:p>
          <a:p>
            <a:r>
              <a:rPr lang="en-US" dirty="0"/>
              <a:t>P-value across all loci</a:t>
            </a:r>
          </a:p>
          <a:p>
            <a:r>
              <a:rPr lang="en-US" dirty="0"/>
              <a:t>(Fisher's method)</a:t>
            </a:r>
          </a:p>
          <a:p>
            <a:r>
              <a:rPr lang="en-US" dirty="0" smtClean="0"/>
              <a:t>-------------------------------------Locus          </a:t>
            </a:r>
            <a:r>
              <a:rPr lang="en-US" dirty="0"/>
              <a:t>P-Value  </a:t>
            </a:r>
          </a:p>
          <a:p>
            <a:r>
              <a:rPr lang="en-US" dirty="0"/>
              <a:t>-------------  -------- </a:t>
            </a:r>
          </a:p>
          <a:p>
            <a:r>
              <a:rPr lang="en-US" dirty="0"/>
              <a:t>Olur10         </a:t>
            </a:r>
            <a:r>
              <a:rPr lang="is-IS" dirty="0"/>
              <a:t>0.32784</a:t>
            </a:r>
            <a:endParaRPr lang="en-US" dirty="0"/>
          </a:p>
          <a:p>
            <a:r>
              <a:rPr lang="en-US" dirty="0"/>
              <a:t>Olur11         </a:t>
            </a:r>
            <a:r>
              <a:rPr lang="nb-NO" dirty="0"/>
              <a:t>0.54191</a:t>
            </a:r>
            <a:endParaRPr lang="en-US" dirty="0"/>
          </a:p>
          <a:p>
            <a:r>
              <a:rPr lang="en-US" dirty="0"/>
              <a:t>Olur12         </a:t>
            </a:r>
            <a:r>
              <a:rPr lang="is-IS" dirty="0"/>
              <a:t>0.67662</a:t>
            </a:r>
            <a:endParaRPr lang="en-US" dirty="0"/>
          </a:p>
          <a:p>
            <a:r>
              <a:rPr lang="en-US" dirty="0"/>
              <a:t>Olur13         </a:t>
            </a:r>
            <a:r>
              <a:rPr lang="nb-NO" dirty="0"/>
              <a:t>0.08560</a:t>
            </a:r>
            <a:endParaRPr lang="en-US" dirty="0"/>
          </a:p>
          <a:p>
            <a:r>
              <a:rPr lang="en-US" dirty="0"/>
              <a:t>Olur15         </a:t>
            </a:r>
            <a:r>
              <a:rPr lang="is-IS" dirty="0"/>
              <a:t>0.06505</a:t>
            </a:r>
            <a:endParaRPr lang="en-US" dirty="0"/>
          </a:p>
          <a:p>
            <a:r>
              <a:rPr lang="en-US" dirty="0" smtClean="0">
                <a:solidFill>
                  <a:srgbClr val="FF0000"/>
                </a:solidFill>
              </a:rPr>
              <a:t>Olur19         </a:t>
            </a:r>
            <a:r>
              <a:rPr lang="hr-HR" dirty="0">
                <a:solidFill>
                  <a:srgbClr val="FF0000"/>
                </a:solidFill>
              </a:rPr>
              <a:t>0.01146</a:t>
            </a:r>
            <a:endParaRPr lang="en-US" dirty="0">
              <a:solidFill>
                <a:srgbClr val="FF0000"/>
              </a:solidFill>
            </a:endParaRPr>
          </a:p>
          <a:p>
            <a:r>
              <a:rPr lang="en-US" dirty="0"/>
              <a:t> </a:t>
            </a:r>
          </a:p>
          <a:p>
            <a:r>
              <a:rPr lang="en-US" dirty="0"/>
              <a:t>All: Chi2= </a:t>
            </a:r>
            <a:r>
              <a:rPr lang="hr-HR" dirty="0"/>
              <a:t>18.39076 </a:t>
            </a:r>
            <a:r>
              <a:rPr lang="en-US" dirty="0" smtClean="0"/>
              <a:t>(</a:t>
            </a:r>
            <a:r>
              <a:rPr lang="en-US" dirty="0" err="1"/>
              <a:t>df</a:t>
            </a:r>
            <a:r>
              <a:rPr lang="en-US" dirty="0"/>
              <a:t>= </a:t>
            </a:r>
            <a:r>
              <a:rPr lang="en-US" dirty="0" smtClean="0"/>
              <a:t>12) </a:t>
            </a:r>
            <a:r>
              <a:rPr lang="en-US" dirty="0"/>
              <a:t>P-value= </a:t>
            </a:r>
            <a:r>
              <a:rPr lang="is-IS" dirty="0"/>
              <a:t>0.104331</a:t>
            </a:r>
            <a:endParaRPr lang="en-US" dirty="0"/>
          </a:p>
        </p:txBody>
      </p:sp>
      <p:pic>
        <p:nvPicPr>
          <p:cNvPr id="111" name="Picture 110"/>
          <p:cNvPicPr>
            <a:picLocks noChangeAspect="1"/>
          </p:cNvPicPr>
          <p:nvPr/>
        </p:nvPicPr>
        <p:blipFill rotWithShape="1">
          <a:blip r:embed="rId4"/>
          <a:srcRect l="3117" t="26770" r="58741" b="24995"/>
          <a:stretch/>
        </p:blipFill>
        <p:spPr>
          <a:xfrm>
            <a:off x="2219438" y="1273147"/>
            <a:ext cx="458411" cy="579707"/>
          </a:xfrm>
          <a:prstGeom prst="rect">
            <a:avLst/>
          </a:prstGeom>
        </p:spPr>
      </p:pic>
      <p:pic>
        <p:nvPicPr>
          <p:cNvPr id="114" name="Picture 113"/>
          <p:cNvPicPr>
            <a:picLocks noChangeAspect="1"/>
          </p:cNvPicPr>
          <p:nvPr/>
        </p:nvPicPr>
        <p:blipFill rotWithShape="1">
          <a:blip r:embed="rId4"/>
          <a:srcRect l="3117" t="26770" r="58741" b="24995"/>
          <a:stretch/>
        </p:blipFill>
        <p:spPr>
          <a:xfrm>
            <a:off x="2479965" y="1273147"/>
            <a:ext cx="458411" cy="579707"/>
          </a:xfrm>
          <a:prstGeom prst="rect">
            <a:avLst/>
          </a:prstGeom>
        </p:spPr>
      </p:pic>
      <p:pic>
        <p:nvPicPr>
          <p:cNvPr id="115" name="Picture 114"/>
          <p:cNvPicPr>
            <a:picLocks noChangeAspect="1"/>
          </p:cNvPicPr>
          <p:nvPr/>
        </p:nvPicPr>
        <p:blipFill rotWithShape="1">
          <a:blip r:embed="rId4"/>
          <a:srcRect l="3117" t="26770" r="58741" b="24995"/>
          <a:stretch/>
        </p:blipFill>
        <p:spPr>
          <a:xfrm>
            <a:off x="2671869" y="1273147"/>
            <a:ext cx="458411" cy="579707"/>
          </a:xfrm>
          <a:prstGeom prst="rect">
            <a:avLst/>
          </a:prstGeom>
        </p:spPr>
      </p:pic>
      <p:pic>
        <p:nvPicPr>
          <p:cNvPr id="116" name="Picture 115"/>
          <p:cNvPicPr>
            <a:picLocks noChangeAspect="1"/>
          </p:cNvPicPr>
          <p:nvPr/>
        </p:nvPicPr>
        <p:blipFill rotWithShape="1">
          <a:blip r:embed="rId4"/>
          <a:srcRect l="3117" t="26770" r="58741" b="24995"/>
          <a:stretch/>
        </p:blipFill>
        <p:spPr>
          <a:xfrm>
            <a:off x="2172405" y="1496299"/>
            <a:ext cx="458411" cy="579707"/>
          </a:xfrm>
          <a:prstGeom prst="rect">
            <a:avLst/>
          </a:prstGeom>
        </p:spPr>
      </p:pic>
      <p:pic>
        <p:nvPicPr>
          <p:cNvPr id="117" name="Picture 116"/>
          <p:cNvPicPr>
            <a:picLocks noChangeAspect="1"/>
          </p:cNvPicPr>
          <p:nvPr/>
        </p:nvPicPr>
        <p:blipFill rotWithShape="1">
          <a:blip r:embed="rId4"/>
          <a:srcRect l="3117" t="26770" r="58741" b="24995"/>
          <a:stretch/>
        </p:blipFill>
        <p:spPr>
          <a:xfrm>
            <a:off x="2452710" y="1489103"/>
            <a:ext cx="458411" cy="579707"/>
          </a:xfrm>
          <a:prstGeom prst="rect">
            <a:avLst/>
          </a:prstGeom>
        </p:spPr>
      </p:pic>
      <p:pic>
        <p:nvPicPr>
          <p:cNvPr id="118" name="Picture 117"/>
          <p:cNvPicPr>
            <a:picLocks noChangeAspect="1"/>
          </p:cNvPicPr>
          <p:nvPr/>
        </p:nvPicPr>
        <p:blipFill rotWithShape="1">
          <a:blip r:embed="rId4"/>
          <a:srcRect l="3117" t="26770" r="58741" b="24995"/>
          <a:stretch/>
        </p:blipFill>
        <p:spPr>
          <a:xfrm>
            <a:off x="2898509" y="1232292"/>
            <a:ext cx="458411" cy="579707"/>
          </a:xfrm>
          <a:prstGeom prst="rect">
            <a:avLst/>
          </a:prstGeom>
        </p:spPr>
      </p:pic>
      <p:pic>
        <p:nvPicPr>
          <p:cNvPr id="119" name="Picture 118"/>
          <p:cNvPicPr>
            <a:picLocks noChangeAspect="1"/>
          </p:cNvPicPr>
          <p:nvPr/>
        </p:nvPicPr>
        <p:blipFill rotWithShape="1">
          <a:blip r:embed="rId4"/>
          <a:srcRect l="3117" t="26770" r="58741" b="24995"/>
          <a:stretch/>
        </p:blipFill>
        <p:spPr>
          <a:xfrm>
            <a:off x="3123648" y="1232292"/>
            <a:ext cx="458411" cy="579707"/>
          </a:xfrm>
          <a:prstGeom prst="rect">
            <a:avLst/>
          </a:prstGeom>
        </p:spPr>
      </p:pic>
      <p:pic>
        <p:nvPicPr>
          <p:cNvPr id="120" name="Picture 119"/>
          <p:cNvPicPr>
            <a:picLocks noChangeAspect="1"/>
          </p:cNvPicPr>
          <p:nvPr/>
        </p:nvPicPr>
        <p:blipFill rotWithShape="1">
          <a:blip r:embed="rId4"/>
          <a:srcRect l="3117" t="26770" r="58741" b="24995"/>
          <a:stretch/>
        </p:blipFill>
        <p:spPr>
          <a:xfrm>
            <a:off x="3384175" y="1232292"/>
            <a:ext cx="458411" cy="579707"/>
          </a:xfrm>
          <a:prstGeom prst="rect">
            <a:avLst/>
          </a:prstGeom>
        </p:spPr>
      </p:pic>
      <p:pic>
        <p:nvPicPr>
          <p:cNvPr id="121" name="Picture 120"/>
          <p:cNvPicPr>
            <a:picLocks noChangeAspect="1"/>
          </p:cNvPicPr>
          <p:nvPr/>
        </p:nvPicPr>
        <p:blipFill rotWithShape="1">
          <a:blip r:embed="rId4"/>
          <a:srcRect l="3117" t="26770" r="58741" b="24995"/>
          <a:stretch/>
        </p:blipFill>
        <p:spPr>
          <a:xfrm>
            <a:off x="3576079" y="1232292"/>
            <a:ext cx="458411" cy="579707"/>
          </a:xfrm>
          <a:prstGeom prst="rect">
            <a:avLst/>
          </a:prstGeom>
        </p:spPr>
      </p:pic>
      <p:pic>
        <p:nvPicPr>
          <p:cNvPr id="122" name="Picture 121"/>
          <p:cNvPicPr>
            <a:picLocks noChangeAspect="1"/>
          </p:cNvPicPr>
          <p:nvPr/>
        </p:nvPicPr>
        <p:blipFill rotWithShape="1">
          <a:blip r:embed="rId4"/>
          <a:srcRect l="3117" t="26770" r="58741" b="24995"/>
          <a:stretch/>
        </p:blipFill>
        <p:spPr>
          <a:xfrm>
            <a:off x="3076615" y="1455444"/>
            <a:ext cx="458411" cy="579707"/>
          </a:xfrm>
          <a:prstGeom prst="rect">
            <a:avLst/>
          </a:prstGeom>
        </p:spPr>
      </p:pic>
      <p:pic>
        <p:nvPicPr>
          <p:cNvPr id="123" name="Picture 122"/>
          <p:cNvPicPr>
            <a:picLocks noChangeAspect="1"/>
          </p:cNvPicPr>
          <p:nvPr/>
        </p:nvPicPr>
        <p:blipFill rotWithShape="1">
          <a:blip r:embed="rId4"/>
          <a:srcRect l="3117" t="26770" r="58741" b="24995"/>
          <a:stretch/>
        </p:blipFill>
        <p:spPr>
          <a:xfrm>
            <a:off x="3356920" y="1448248"/>
            <a:ext cx="458411" cy="579707"/>
          </a:xfrm>
          <a:prstGeom prst="rect">
            <a:avLst/>
          </a:prstGeom>
        </p:spPr>
      </p:pic>
      <p:pic>
        <p:nvPicPr>
          <p:cNvPr id="124" name="Picture 123"/>
          <p:cNvPicPr>
            <a:picLocks noChangeAspect="1"/>
          </p:cNvPicPr>
          <p:nvPr/>
        </p:nvPicPr>
        <p:blipFill rotWithShape="1">
          <a:blip r:embed="rId4"/>
          <a:srcRect l="3117" t="26770" r="58741" b="24995"/>
          <a:stretch/>
        </p:blipFill>
        <p:spPr>
          <a:xfrm>
            <a:off x="2781077" y="1489103"/>
            <a:ext cx="458411" cy="579707"/>
          </a:xfrm>
          <a:prstGeom prst="rect">
            <a:avLst/>
          </a:prstGeom>
        </p:spPr>
      </p:pic>
      <p:pic>
        <p:nvPicPr>
          <p:cNvPr id="125" name="Picture 124"/>
          <p:cNvPicPr>
            <a:picLocks noChangeAspect="1"/>
          </p:cNvPicPr>
          <p:nvPr/>
        </p:nvPicPr>
        <p:blipFill rotWithShape="1">
          <a:blip r:embed="rId5"/>
          <a:srcRect l="25655" t="8236" r="13823" b="17744"/>
          <a:stretch/>
        </p:blipFill>
        <p:spPr>
          <a:xfrm>
            <a:off x="452973" y="3320788"/>
            <a:ext cx="1590493" cy="2431568"/>
          </a:xfrm>
          <a:prstGeom prst="rect">
            <a:avLst/>
          </a:prstGeom>
        </p:spPr>
      </p:pic>
      <p:pic>
        <p:nvPicPr>
          <p:cNvPr id="126" name="Picture 125"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895154" y="4555127"/>
            <a:ext cx="194703" cy="163809"/>
          </a:xfrm>
          <a:prstGeom prst="rect">
            <a:avLst/>
          </a:prstGeom>
        </p:spPr>
      </p:pic>
      <p:pic>
        <p:nvPicPr>
          <p:cNvPr id="127" name="Picture 126"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1047554" y="4707527"/>
            <a:ext cx="194703" cy="163809"/>
          </a:xfrm>
          <a:prstGeom prst="rect">
            <a:avLst/>
          </a:prstGeom>
        </p:spPr>
      </p:pic>
      <p:pic>
        <p:nvPicPr>
          <p:cNvPr id="128" name="Picture 127"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1088455" y="4555127"/>
            <a:ext cx="194703" cy="163809"/>
          </a:xfrm>
          <a:prstGeom prst="rect">
            <a:avLst/>
          </a:prstGeom>
        </p:spPr>
      </p:pic>
      <p:pic>
        <p:nvPicPr>
          <p:cNvPr id="129" name="Picture 128"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852851" y="4718936"/>
            <a:ext cx="194703" cy="163809"/>
          </a:xfrm>
          <a:prstGeom prst="rect">
            <a:avLst/>
          </a:prstGeom>
        </p:spPr>
      </p:pic>
      <p:pic>
        <p:nvPicPr>
          <p:cNvPr id="130" name="Picture 129"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1046152" y="4871336"/>
            <a:ext cx="194703" cy="163809"/>
          </a:xfrm>
          <a:prstGeom prst="rect">
            <a:avLst/>
          </a:prstGeom>
        </p:spPr>
      </p:pic>
      <p:pic>
        <p:nvPicPr>
          <p:cNvPr id="131" name="Picture 130"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1223356" y="4707527"/>
            <a:ext cx="194703" cy="163809"/>
          </a:xfrm>
          <a:prstGeom prst="rect">
            <a:avLst/>
          </a:prstGeom>
        </p:spPr>
      </p:pic>
      <p:pic>
        <p:nvPicPr>
          <p:cNvPr id="132" name="Picture 131"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1223356" y="4871336"/>
            <a:ext cx="194703" cy="163809"/>
          </a:xfrm>
          <a:prstGeom prst="rect">
            <a:avLst/>
          </a:prstGeom>
        </p:spPr>
      </p:pic>
      <p:pic>
        <p:nvPicPr>
          <p:cNvPr id="133" name="Picture 132"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1284560" y="4543718"/>
            <a:ext cx="194703" cy="163809"/>
          </a:xfrm>
          <a:prstGeom prst="rect">
            <a:avLst/>
          </a:prstGeom>
        </p:spPr>
      </p:pic>
      <p:pic>
        <p:nvPicPr>
          <p:cNvPr id="134" name="Picture 133"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1386818" y="4707527"/>
            <a:ext cx="194703" cy="163809"/>
          </a:xfrm>
          <a:prstGeom prst="rect">
            <a:avLst/>
          </a:prstGeom>
        </p:spPr>
      </p:pic>
      <p:pic>
        <p:nvPicPr>
          <p:cNvPr id="136" name="Picture 135"/>
          <p:cNvPicPr>
            <a:picLocks noChangeAspect="1"/>
          </p:cNvPicPr>
          <p:nvPr/>
        </p:nvPicPr>
        <p:blipFill rotWithShape="1">
          <a:blip r:embed="rId5"/>
          <a:srcRect l="25655" t="8236" r="13823" b="17744"/>
          <a:stretch/>
        </p:blipFill>
        <p:spPr>
          <a:xfrm>
            <a:off x="4021657" y="3310608"/>
            <a:ext cx="1590493" cy="2431568"/>
          </a:xfrm>
          <a:prstGeom prst="rect">
            <a:avLst/>
          </a:prstGeom>
        </p:spPr>
      </p:pic>
      <p:pic>
        <p:nvPicPr>
          <p:cNvPr id="137" name="Picture 136"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463838" y="4544947"/>
            <a:ext cx="194703" cy="163809"/>
          </a:xfrm>
          <a:prstGeom prst="rect">
            <a:avLst/>
          </a:prstGeom>
        </p:spPr>
      </p:pic>
      <p:pic>
        <p:nvPicPr>
          <p:cNvPr id="138" name="Picture 137"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616238" y="4697347"/>
            <a:ext cx="194703" cy="163809"/>
          </a:xfrm>
          <a:prstGeom prst="rect">
            <a:avLst/>
          </a:prstGeom>
        </p:spPr>
      </p:pic>
      <p:pic>
        <p:nvPicPr>
          <p:cNvPr id="139" name="Picture 138"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657139" y="4544947"/>
            <a:ext cx="194703" cy="163809"/>
          </a:xfrm>
          <a:prstGeom prst="rect">
            <a:avLst/>
          </a:prstGeom>
        </p:spPr>
      </p:pic>
      <p:pic>
        <p:nvPicPr>
          <p:cNvPr id="140" name="Picture 139"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421535" y="4708756"/>
            <a:ext cx="194703" cy="163809"/>
          </a:xfrm>
          <a:prstGeom prst="rect">
            <a:avLst/>
          </a:prstGeom>
        </p:spPr>
      </p:pic>
      <p:pic>
        <p:nvPicPr>
          <p:cNvPr id="141" name="Picture 140"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614836" y="4861156"/>
            <a:ext cx="194703" cy="163809"/>
          </a:xfrm>
          <a:prstGeom prst="rect">
            <a:avLst/>
          </a:prstGeom>
        </p:spPr>
      </p:pic>
      <p:pic>
        <p:nvPicPr>
          <p:cNvPr id="142" name="Picture 141"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792040" y="4697347"/>
            <a:ext cx="194703" cy="163809"/>
          </a:xfrm>
          <a:prstGeom prst="rect">
            <a:avLst/>
          </a:prstGeom>
        </p:spPr>
      </p:pic>
      <p:pic>
        <p:nvPicPr>
          <p:cNvPr id="143" name="Picture 142"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792040" y="4861156"/>
            <a:ext cx="194703" cy="163809"/>
          </a:xfrm>
          <a:prstGeom prst="rect">
            <a:avLst/>
          </a:prstGeom>
        </p:spPr>
      </p:pic>
      <p:pic>
        <p:nvPicPr>
          <p:cNvPr id="144" name="Picture 143"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853244" y="4533538"/>
            <a:ext cx="194703" cy="163809"/>
          </a:xfrm>
          <a:prstGeom prst="rect">
            <a:avLst/>
          </a:prstGeom>
        </p:spPr>
      </p:pic>
      <p:pic>
        <p:nvPicPr>
          <p:cNvPr id="145" name="Picture 144"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4955502" y="4697347"/>
            <a:ext cx="194703" cy="163809"/>
          </a:xfrm>
          <a:prstGeom prst="rect">
            <a:avLst/>
          </a:prstGeom>
        </p:spPr>
      </p:pic>
      <p:cxnSp>
        <p:nvCxnSpPr>
          <p:cNvPr id="103" name="Straight Arrow Connector 102"/>
          <p:cNvCxnSpPr/>
          <p:nvPr/>
        </p:nvCxnSpPr>
        <p:spPr>
          <a:xfrm flipH="1">
            <a:off x="1731667" y="2499954"/>
            <a:ext cx="1299934" cy="810654"/>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cxnSp>
        <p:nvCxnSpPr>
          <p:cNvPr id="104" name="Straight Arrow Connector 103"/>
          <p:cNvCxnSpPr/>
          <p:nvPr/>
        </p:nvCxnSpPr>
        <p:spPr>
          <a:xfrm>
            <a:off x="3031601" y="2499954"/>
            <a:ext cx="0" cy="820834"/>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cxnSp>
        <p:nvCxnSpPr>
          <p:cNvPr id="105" name="Straight Arrow Connector 104"/>
          <p:cNvCxnSpPr/>
          <p:nvPr/>
        </p:nvCxnSpPr>
        <p:spPr>
          <a:xfrm>
            <a:off x="3031601" y="2499954"/>
            <a:ext cx="1192116" cy="697458"/>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pic>
        <p:nvPicPr>
          <p:cNvPr id="147" name="Picture 146"/>
          <p:cNvPicPr>
            <a:picLocks noChangeAspect="1"/>
          </p:cNvPicPr>
          <p:nvPr/>
        </p:nvPicPr>
        <p:blipFill rotWithShape="1">
          <a:blip r:embed="rId5"/>
          <a:srcRect l="25655" t="8236" r="13823" b="17744"/>
          <a:stretch/>
        </p:blipFill>
        <p:spPr>
          <a:xfrm>
            <a:off x="2244471" y="3310608"/>
            <a:ext cx="1590493" cy="2431568"/>
          </a:xfrm>
          <a:prstGeom prst="rect">
            <a:avLst/>
          </a:prstGeom>
        </p:spPr>
      </p:pic>
      <p:pic>
        <p:nvPicPr>
          <p:cNvPr id="148" name="Picture 147"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686652" y="4544947"/>
            <a:ext cx="194703" cy="163809"/>
          </a:xfrm>
          <a:prstGeom prst="rect">
            <a:avLst/>
          </a:prstGeom>
        </p:spPr>
      </p:pic>
      <p:pic>
        <p:nvPicPr>
          <p:cNvPr id="149" name="Picture 148"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839052" y="4697347"/>
            <a:ext cx="194703" cy="163809"/>
          </a:xfrm>
          <a:prstGeom prst="rect">
            <a:avLst/>
          </a:prstGeom>
        </p:spPr>
      </p:pic>
      <p:pic>
        <p:nvPicPr>
          <p:cNvPr id="150" name="Picture 149"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879953" y="4544947"/>
            <a:ext cx="194703" cy="163809"/>
          </a:xfrm>
          <a:prstGeom prst="rect">
            <a:avLst/>
          </a:prstGeom>
        </p:spPr>
      </p:pic>
      <p:pic>
        <p:nvPicPr>
          <p:cNvPr id="151" name="Picture 150"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644349" y="4708756"/>
            <a:ext cx="194703" cy="163809"/>
          </a:xfrm>
          <a:prstGeom prst="rect">
            <a:avLst/>
          </a:prstGeom>
        </p:spPr>
      </p:pic>
      <p:pic>
        <p:nvPicPr>
          <p:cNvPr id="152" name="Picture 151"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2837650" y="4861156"/>
            <a:ext cx="194703" cy="163809"/>
          </a:xfrm>
          <a:prstGeom prst="rect">
            <a:avLst/>
          </a:prstGeom>
        </p:spPr>
      </p:pic>
      <p:pic>
        <p:nvPicPr>
          <p:cNvPr id="153" name="Picture 152"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3014854" y="4697347"/>
            <a:ext cx="194703" cy="163809"/>
          </a:xfrm>
          <a:prstGeom prst="rect">
            <a:avLst/>
          </a:prstGeom>
        </p:spPr>
      </p:pic>
      <p:pic>
        <p:nvPicPr>
          <p:cNvPr id="154" name="Picture 153"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3014854" y="4861156"/>
            <a:ext cx="194703" cy="163809"/>
          </a:xfrm>
          <a:prstGeom prst="rect">
            <a:avLst/>
          </a:prstGeom>
        </p:spPr>
      </p:pic>
      <p:pic>
        <p:nvPicPr>
          <p:cNvPr id="155" name="Picture 154"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3076058" y="4533538"/>
            <a:ext cx="194703" cy="163809"/>
          </a:xfrm>
          <a:prstGeom prst="rect">
            <a:avLst/>
          </a:prstGeom>
        </p:spPr>
      </p:pic>
      <p:pic>
        <p:nvPicPr>
          <p:cNvPr id="156" name="Picture 155" descr="O_lurida_larva_fromWeb_edited.png"/>
          <p:cNvPicPr>
            <a:picLocks noChangeAspect="1"/>
          </p:cNvPicPr>
          <p:nvPr/>
        </p:nvPicPr>
        <p:blipFill rotWithShape="1">
          <a:blip r:embed="rId6">
            <a:extLst>
              <a:ext uri="{28A0092B-C50C-407E-A947-70E740481C1C}">
                <a14:useLocalDpi xmlns:a14="http://schemas.microsoft.com/office/drawing/2010/main" val="0"/>
              </a:ext>
            </a:extLst>
          </a:blip>
          <a:srcRect b="15867"/>
          <a:stretch/>
        </p:blipFill>
        <p:spPr>
          <a:xfrm>
            <a:off x="3178316" y="4697347"/>
            <a:ext cx="194703" cy="163809"/>
          </a:xfrm>
          <a:prstGeom prst="rect">
            <a:avLst/>
          </a:prstGeom>
        </p:spPr>
      </p:pic>
    </p:spTree>
    <p:extLst>
      <p:ext uri="{BB962C8B-B14F-4D97-AF65-F5344CB8AC3E}">
        <p14:creationId xmlns:p14="http://schemas.microsoft.com/office/powerpoint/2010/main" val="2299542176"/>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5" name="Picture 14"/>
          <p:cNvPicPr>
            <a:picLocks noChangeAspect="1"/>
          </p:cNvPicPr>
          <p:nvPr/>
        </p:nvPicPr>
        <p:blipFill rotWithShape="1">
          <a:blip r:embed="rId3">
            <a:extLst>
              <a:ext uri="{28A0092B-C50C-407E-A947-70E740481C1C}">
                <a14:useLocalDpi xmlns:a14="http://schemas.microsoft.com/office/drawing/2010/main" val="0"/>
              </a:ext>
            </a:extLst>
          </a:blip>
          <a:srcRect t="5753" r="7452"/>
          <a:stretch/>
        </p:blipFill>
        <p:spPr>
          <a:xfrm>
            <a:off x="-1" y="748887"/>
            <a:ext cx="9158105" cy="6109113"/>
          </a:xfrm>
          <a:prstGeom prst="rect">
            <a:avLst/>
          </a:prstGeom>
        </p:spPr>
      </p:pic>
      <p:sp>
        <p:nvSpPr>
          <p:cNvPr id="2" name="Title 1"/>
          <p:cNvSpPr>
            <a:spLocks noGrp="1"/>
          </p:cNvSpPr>
          <p:nvPr>
            <p:ph type="title"/>
          </p:nvPr>
        </p:nvSpPr>
        <p:spPr>
          <a:xfrm>
            <a:off x="263304" y="122063"/>
            <a:ext cx="8673538" cy="626824"/>
          </a:xfrm>
        </p:spPr>
        <p:txBody>
          <a:bodyPr>
            <a:noAutofit/>
          </a:bodyPr>
          <a:lstStyle/>
          <a:p>
            <a:r>
              <a:rPr lang="en-US" sz="3400" i="1" dirty="0" smtClean="0">
                <a:latin typeface="Century Gothic"/>
                <a:cs typeface="Century Gothic"/>
              </a:rPr>
              <a:t>2016 Hatchery vs. </a:t>
            </a:r>
            <a:r>
              <a:rPr lang="en-US" sz="3400" i="1" dirty="0" smtClean="0">
                <a:latin typeface="Century Gothic"/>
                <a:cs typeface="Century Gothic"/>
              </a:rPr>
              <a:t>Wild </a:t>
            </a:r>
            <a:endParaRPr lang="en-US" sz="3400" i="1" dirty="0">
              <a:latin typeface="Century Gothic"/>
              <a:cs typeface="Century Gothic"/>
            </a:endParaRPr>
          </a:p>
        </p:txBody>
      </p:sp>
      <p:sp>
        <p:nvSpPr>
          <p:cNvPr id="10" name="Rectangle 9"/>
          <p:cNvSpPr/>
          <p:nvPr/>
        </p:nvSpPr>
        <p:spPr>
          <a:xfrm>
            <a:off x="8304324" y="1055901"/>
            <a:ext cx="853780" cy="149711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6266705" y="348015"/>
            <a:ext cx="2670137" cy="707886"/>
          </a:xfrm>
          <a:prstGeom prst="rect">
            <a:avLst/>
          </a:prstGeom>
          <a:noFill/>
        </p:spPr>
        <p:txBody>
          <a:bodyPr wrap="square" rtlCol="0">
            <a:spAutoFit/>
          </a:bodyPr>
          <a:lstStyle/>
          <a:p>
            <a:r>
              <a:rPr lang="en-US" sz="2000" dirty="0" smtClean="0">
                <a:solidFill>
                  <a:srgbClr val="FF6600"/>
                </a:solidFill>
              </a:rPr>
              <a:t>Orange = Wild</a:t>
            </a:r>
          </a:p>
          <a:p>
            <a:r>
              <a:rPr lang="en-US" sz="2000" dirty="0" smtClean="0">
                <a:solidFill>
                  <a:srgbClr val="008000"/>
                </a:solidFill>
              </a:rPr>
              <a:t>Green = Hatchery F1 </a:t>
            </a:r>
            <a:endParaRPr lang="en-US" sz="2000" dirty="0">
              <a:solidFill>
                <a:srgbClr val="008000"/>
              </a:solidFill>
            </a:endParaRPr>
          </a:p>
        </p:txBody>
      </p:sp>
      <p:sp>
        <p:nvSpPr>
          <p:cNvPr id="12" name="Rectangle 11"/>
          <p:cNvSpPr/>
          <p:nvPr/>
        </p:nvSpPr>
        <p:spPr>
          <a:xfrm>
            <a:off x="3663298" y="870293"/>
            <a:ext cx="1660696" cy="70783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3663298" y="1429685"/>
            <a:ext cx="2784107" cy="523220"/>
          </a:xfrm>
          <a:prstGeom prst="rect">
            <a:avLst/>
          </a:prstGeom>
          <a:noFill/>
        </p:spPr>
        <p:txBody>
          <a:bodyPr wrap="square" rtlCol="0">
            <a:spAutoFit/>
          </a:bodyPr>
          <a:lstStyle/>
          <a:p>
            <a:r>
              <a:rPr lang="en-US" sz="2800" dirty="0" smtClean="0"/>
              <a:t>Locus “Olur10”</a:t>
            </a:r>
          </a:p>
        </p:txBody>
      </p:sp>
    </p:spTree>
    <p:extLst>
      <p:ext uri="{BB962C8B-B14F-4D97-AF65-F5344CB8AC3E}">
        <p14:creationId xmlns:p14="http://schemas.microsoft.com/office/powerpoint/2010/main" val="1583439691"/>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MG_3523.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457199" y="775972"/>
            <a:ext cx="6355977" cy="990600"/>
          </a:xfrm>
          <a:solidFill>
            <a:srgbClr val="FFFFFF"/>
          </a:solidFill>
        </p:spPr>
        <p:txBody>
          <a:bodyPr>
            <a:normAutofit/>
          </a:bodyPr>
          <a:lstStyle/>
          <a:p>
            <a:pPr algn="ctr"/>
            <a:r>
              <a:rPr lang="en-US" dirty="0" smtClean="0">
                <a:latin typeface="Century Gothic"/>
                <a:cs typeface="Century Gothic"/>
              </a:rPr>
              <a:t>Take</a:t>
            </a:r>
            <a:r>
              <a:rPr lang="en-US" dirty="0">
                <a:latin typeface="Century Gothic"/>
                <a:cs typeface="Century Gothic"/>
              </a:rPr>
              <a:t>-</a:t>
            </a:r>
            <a:r>
              <a:rPr lang="en-US" dirty="0" err="1" smtClean="0">
                <a:latin typeface="Century Gothic"/>
                <a:cs typeface="Century Gothic"/>
              </a:rPr>
              <a:t>aways</a:t>
            </a:r>
            <a:r>
              <a:rPr lang="en-US" dirty="0" smtClean="0">
                <a:latin typeface="Century Gothic"/>
                <a:cs typeface="Century Gothic"/>
              </a:rPr>
              <a:t>, Limitations</a:t>
            </a:r>
            <a:endParaRPr lang="en-US" i="1" dirty="0">
              <a:latin typeface="Century Gothic"/>
              <a:cs typeface="Century Gothic"/>
            </a:endParaRPr>
          </a:p>
        </p:txBody>
      </p:sp>
      <p:sp>
        <p:nvSpPr>
          <p:cNvPr id="3" name="Content Placeholder 2"/>
          <p:cNvSpPr>
            <a:spLocks noGrp="1"/>
          </p:cNvSpPr>
          <p:nvPr>
            <p:ph idx="1"/>
          </p:nvPr>
        </p:nvSpPr>
        <p:spPr>
          <a:xfrm>
            <a:off x="457200" y="2228032"/>
            <a:ext cx="8059271" cy="3778321"/>
          </a:xfrm>
          <a:solidFill>
            <a:schemeClr val="bg1"/>
          </a:solidFill>
        </p:spPr>
        <p:txBody>
          <a:bodyPr>
            <a:normAutofit fontScale="85000" lnSpcReduction="10000"/>
          </a:bodyPr>
          <a:lstStyle/>
          <a:p>
            <a:pPr marL="0" indent="0">
              <a:buNone/>
            </a:pPr>
            <a:r>
              <a:rPr lang="en-US" sz="2800" u="sng" dirty="0">
                <a:latin typeface="Century Gothic"/>
                <a:cs typeface="Century Gothic"/>
              </a:rPr>
              <a:t>Take-</a:t>
            </a:r>
            <a:r>
              <a:rPr lang="en-US" sz="2800" u="sng" dirty="0" err="1">
                <a:latin typeface="Century Gothic"/>
                <a:cs typeface="Century Gothic"/>
              </a:rPr>
              <a:t>Aways</a:t>
            </a:r>
            <a:r>
              <a:rPr lang="en-US" sz="2800" u="sng" dirty="0">
                <a:latin typeface="Century Gothic"/>
                <a:cs typeface="Century Gothic"/>
              </a:rPr>
              <a:t> </a:t>
            </a:r>
          </a:p>
          <a:p>
            <a:pPr marL="0" indent="0">
              <a:buNone/>
            </a:pPr>
            <a:r>
              <a:rPr lang="en-US" sz="2800" dirty="0">
                <a:latin typeface="Century Gothic"/>
                <a:cs typeface="Century Gothic"/>
              </a:rPr>
              <a:t>Genetic testing informed breeding methods </a:t>
            </a:r>
          </a:p>
          <a:p>
            <a:pPr marL="0" indent="0">
              <a:buNone/>
            </a:pPr>
            <a:r>
              <a:rPr lang="en-US" sz="2800" smtClean="0">
                <a:latin typeface="Century Gothic"/>
                <a:cs typeface="Century Gothic"/>
              </a:rPr>
              <a:t>Better method</a:t>
            </a:r>
            <a:r>
              <a:rPr lang="en-US" sz="2800" dirty="0" smtClean="0">
                <a:latin typeface="Century Gothic"/>
                <a:cs typeface="Century Gothic"/>
              </a:rPr>
              <a:t>: Mass volitional spawn </a:t>
            </a:r>
          </a:p>
          <a:p>
            <a:pPr marL="0" indent="0">
              <a:buNone/>
            </a:pPr>
            <a:r>
              <a:rPr lang="en-US" sz="2800" dirty="0" smtClean="0">
                <a:latin typeface="Century Gothic"/>
                <a:cs typeface="Century Gothic"/>
              </a:rPr>
              <a:t>Added </a:t>
            </a:r>
            <a:r>
              <a:rPr lang="en-US" sz="2800" dirty="0">
                <a:latin typeface="Century Gothic"/>
                <a:cs typeface="Century Gothic"/>
              </a:rPr>
              <a:t>benefit: less manpower, resources </a:t>
            </a:r>
          </a:p>
          <a:p>
            <a:pPr marL="0" indent="0">
              <a:buNone/>
            </a:pPr>
            <a:r>
              <a:rPr lang="en-US" sz="2800" dirty="0">
                <a:latin typeface="Century Gothic"/>
                <a:cs typeface="Century Gothic"/>
              </a:rPr>
              <a:t>Important to use many broodstock (no-kill required</a:t>
            </a:r>
            <a:r>
              <a:rPr lang="en-US" sz="2800" dirty="0" smtClean="0">
                <a:latin typeface="Century Gothic"/>
                <a:cs typeface="Century Gothic"/>
              </a:rPr>
              <a:t>)</a:t>
            </a:r>
            <a:endParaRPr lang="en-US" sz="2800" u="sng" dirty="0">
              <a:latin typeface="Century Gothic"/>
              <a:cs typeface="Century Gothic"/>
            </a:endParaRPr>
          </a:p>
          <a:p>
            <a:pPr marL="0" indent="0">
              <a:buNone/>
            </a:pPr>
            <a:endParaRPr lang="en-US" sz="2800" u="sng" dirty="0">
              <a:latin typeface="Century Gothic"/>
              <a:cs typeface="Century Gothic"/>
            </a:endParaRPr>
          </a:p>
          <a:p>
            <a:pPr marL="0" indent="0">
              <a:buNone/>
            </a:pPr>
            <a:r>
              <a:rPr lang="en-US" sz="2800" u="sng" dirty="0">
                <a:latin typeface="Century Gothic"/>
                <a:cs typeface="Century Gothic"/>
              </a:rPr>
              <a:t>Limitations of Microsatellite Markers</a:t>
            </a:r>
          </a:p>
          <a:p>
            <a:r>
              <a:rPr lang="en-US" sz="2800" dirty="0">
                <a:latin typeface="Century Gothic"/>
                <a:cs typeface="Century Gothic"/>
              </a:rPr>
              <a:t>Not directly assessing hatchery selection </a:t>
            </a:r>
          </a:p>
          <a:p>
            <a:r>
              <a:rPr lang="en-US" sz="2800" dirty="0">
                <a:latin typeface="Century Gothic"/>
                <a:cs typeface="Century Gothic"/>
              </a:rPr>
              <a:t>More robust testing soon! (SNP testing)</a:t>
            </a:r>
          </a:p>
          <a:p>
            <a:endParaRPr lang="en-US" dirty="0" smtClean="0">
              <a:latin typeface="Century Gothic"/>
              <a:cs typeface="Century Gothic"/>
            </a:endParaRPr>
          </a:p>
          <a:p>
            <a:endParaRPr lang="en-US" dirty="0" smtClean="0">
              <a:latin typeface="Century Gothic"/>
              <a:cs typeface="Century Gothic"/>
            </a:endParaRPr>
          </a:p>
        </p:txBody>
      </p:sp>
    </p:spTree>
    <p:extLst>
      <p:ext uri="{BB962C8B-B14F-4D97-AF65-F5344CB8AC3E}">
        <p14:creationId xmlns:p14="http://schemas.microsoft.com/office/powerpoint/2010/main" val="769459365"/>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876612" y="2789518"/>
            <a:ext cx="5011271" cy="990600"/>
          </a:xfrm>
        </p:spPr>
        <p:txBody>
          <a:bodyPr/>
          <a:lstStyle/>
          <a:p>
            <a:r>
              <a:rPr lang="en-US" dirty="0" smtClean="0"/>
              <a:t>BONEYARD SLIDES</a:t>
            </a:r>
            <a:endParaRPr lang="en-US" dirty="0"/>
          </a:p>
        </p:txBody>
      </p:sp>
    </p:spTree>
    <p:extLst>
      <p:ext uri="{BB962C8B-B14F-4D97-AF65-F5344CB8AC3E}">
        <p14:creationId xmlns:p14="http://schemas.microsoft.com/office/powerpoint/2010/main" val="364125720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304" y="40450"/>
            <a:ext cx="8673538" cy="736491"/>
          </a:xfrm>
        </p:spPr>
        <p:txBody>
          <a:bodyPr>
            <a:noAutofit/>
          </a:bodyPr>
          <a:lstStyle/>
          <a:p>
            <a:r>
              <a:rPr lang="en-US" sz="3400" i="1" dirty="0" smtClean="0">
                <a:latin typeface="Century Gothic"/>
                <a:cs typeface="Century Gothic"/>
              </a:rPr>
              <a:t>Microsatellites informed breeding methods</a:t>
            </a:r>
            <a:endParaRPr lang="en-US" sz="3400" i="1" dirty="0">
              <a:latin typeface="Century Gothic"/>
              <a:cs typeface="Century Gothic"/>
            </a:endParaRPr>
          </a:p>
        </p:txBody>
      </p:sp>
      <p:sp>
        <p:nvSpPr>
          <p:cNvPr id="3" name="Content Placeholder 2"/>
          <p:cNvSpPr>
            <a:spLocks noGrp="1"/>
          </p:cNvSpPr>
          <p:nvPr>
            <p:ph idx="1"/>
          </p:nvPr>
        </p:nvSpPr>
        <p:spPr>
          <a:xfrm>
            <a:off x="456659" y="5608932"/>
            <a:ext cx="8296576" cy="1069773"/>
          </a:xfrm>
        </p:spPr>
        <p:txBody>
          <a:bodyPr>
            <a:normAutofit/>
          </a:bodyPr>
          <a:lstStyle/>
          <a:p>
            <a:pPr marL="0" indent="0">
              <a:buNone/>
            </a:pPr>
            <a:r>
              <a:rPr lang="en-US" sz="3200" dirty="0" smtClean="0">
                <a:latin typeface="Century Gothic"/>
                <a:cs typeface="Century Gothic"/>
              </a:rPr>
              <a:t>2011		</a:t>
            </a:r>
            <a:r>
              <a:rPr lang="en-US" sz="3200" dirty="0">
                <a:latin typeface="Century Gothic"/>
                <a:cs typeface="Century Gothic"/>
              </a:rPr>
              <a:t>Mass spawn, separated larvae 		</a:t>
            </a:r>
            <a:r>
              <a:rPr lang="en-US" sz="3200" dirty="0" smtClean="0">
                <a:latin typeface="Century Gothic"/>
                <a:cs typeface="Century Gothic"/>
              </a:rPr>
              <a:t>	by </a:t>
            </a:r>
            <a:r>
              <a:rPr lang="en-US" sz="3200" dirty="0">
                <a:latin typeface="Century Gothic"/>
                <a:cs typeface="Century Gothic"/>
              </a:rPr>
              <a:t>daily collections</a:t>
            </a:r>
          </a:p>
          <a:p>
            <a:pPr marL="0" indent="0">
              <a:buNone/>
            </a:pPr>
            <a:endParaRPr lang="en-US" sz="3200" dirty="0" smtClean="0">
              <a:latin typeface="Century Gothic"/>
              <a:cs typeface="Century Gothic"/>
            </a:endParaRPr>
          </a:p>
          <a:p>
            <a:pPr marL="0" indent="0">
              <a:buNone/>
            </a:pPr>
            <a:endParaRPr lang="en-US" sz="3200" dirty="0">
              <a:latin typeface="Century Gothic"/>
              <a:cs typeface="Century Gothic"/>
            </a:endParaRPr>
          </a:p>
        </p:txBody>
      </p:sp>
      <p:sp>
        <p:nvSpPr>
          <p:cNvPr id="58" name="TextBox 57"/>
          <p:cNvSpPr txBox="1"/>
          <p:nvPr/>
        </p:nvSpPr>
        <p:spPr>
          <a:xfrm>
            <a:off x="6081059" y="1538941"/>
            <a:ext cx="2256117" cy="369332"/>
          </a:xfrm>
          <a:prstGeom prst="rect">
            <a:avLst/>
          </a:prstGeom>
          <a:noFill/>
        </p:spPr>
        <p:txBody>
          <a:bodyPr wrap="square" rtlCol="0">
            <a:spAutoFit/>
          </a:bodyPr>
          <a:lstStyle/>
          <a:p>
            <a:endParaRPr lang="en-US" dirty="0"/>
          </a:p>
        </p:txBody>
      </p:sp>
      <p:sp>
        <p:nvSpPr>
          <p:cNvPr id="59" name="TextBox 58"/>
          <p:cNvSpPr txBox="1"/>
          <p:nvPr/>
        </p:nvSpPr>
        <p:spPr>
          <a:xfrm>
            <a:off x="5950901" y="1013894"/>
            <a:ext cx="3060646" cy="4524316"/>
          </a:xfrm>
          <a:prstGeom prst="rect">
            <a:avLst/>
          </a:prstGeom>
          <a:noFill/>
        </p:spPr>
        <p:txBody>
          <a:bodyPr wrap="square" rtlCol="0">
            <a:spAutoFit/>
          </a:bodyPr>
          <a:lstStyle/>
          <a:p>
            <a:r>
              <a:rPr lang="en-US" b="1" dirty="0"/>
              <a:t>2011 </a:t>
            </a:r>
            <a:r>
              <a:rPr lang="en-US" b="1" dirty="0" smtClean="0"/>
              <a:t>Seed vs. Wild</a:t>
            </a:r>
            <a:endParaRPr lang="en-US" dirty="0"/>
          </a:p>
          <a:p>
            <a:r>
              <a:rPr lang="en-US" dirty="0"/>
              <a:t>P-value across all loci</a:t>
            </a:r>
          </a:p>
          <a:p>
            <a:r>
              <a:rPr lang="en-US" dirty="0"/>
              <a:t>(Fisher's method)</a:t>
            </a:r>
          </a:p>
          <a:p>
            <a:r>
              <a:rPr lang="en-US" dirty="0" smtClean="0"/>
              <a:t>-------------------------------------Locus          </a:t>
            </a:r>
            <a:r>
              <a:rPr lang="en-US" dirty="0"/>
              <a:t>P-Value  </a:t>
            </a:r>
          </a:p>
          <a:p>
            <a:r>
              <a:rPr lang="en-US" dirty="0"/>
              <a:t>-------------  -------- </a:t>
            </a:r>
          </a:p>
          <a:p>
            <a:r>
              <a:rPr lang="en-US" dirty="0">
                <a:solidFill>
                  <a:srgbClr val="FF0000"/>
                </a:solidFill>
              </a:rPr>
              <a:t>Olur10         0.00663  </a:t>
            </a:r>
          </a:p>
          <a:p>
            <a:r>
              <a:rPr lang="en-US" dirty="0"/>
              <a:t>Olur11         0.22946  </a:t>
            </a:r>
          </a:p>
          <a:p>
            <a:r>
              <a:rPr lang="en-US" dirty="0">
                <a:solidFill>
                  <a:srgbClr val="FF0000"/>
                </a:solidFill>
              </a:rPr>
              <a:t>Olur12         0.01095  </a:t>
            </a:r>
          </a:p>
          <a:p>
            <a:r>
              <a:rPr lang="en-US" dirty="0">
                <a:solidFill>
                  <a:srgbClr val="FF0000"/>
                </a:solidFill>
              </a:rPr>
              <a:t>Olur13         0.01624  </a:t>
            </a:r>
          </a:p>
          <a:p>
            <a:r>
              <a:rPr lang="en-US" dirty="0">
                <a:solidFill>
                  <a:srgbClr val="FF0000"/>
                </a:solidFill>
              </a:rPr>
              <a:t>Olur15         0.00054  </a:t>
            </a:r>
          </a:p>
          <a:p>
            <a:r>
              <a:rPr lang="en-US" dirty="0">
                <a:solidFill>
                  <a:srgbClr val="FF0000"/>
                </a:solidFill>
              </a:rPr>
              <a:t>Olur17         0.00011  </a:t>
            </a:r>
          </a:p>
          <a:p>
            <a:r>
              <a:rPr lang="en-US" dirty="0"/>
              <a:t>Olur18         0.09468  </a:t>
            </a:r>
          </a:p>
          <a:p>
            <a:r>
              <a:rPr lang="en-US" dirty="0"/>
              <a:t> </a:t>
            </a:r>
          </a:p>
          <a:p>
            <a:r>
              <a:rPr lang="en-US" dirty="0"/>
              <a:t>All: Chi2= 68.2382 (</a:t>
            </a:r>
            <a:r>
              <a:rPr lang="en-US" dirty="0" err="1"/>
              <a:t>df</a:t>
            </a:r>
            <a:r>
              <a:rPr lang="en-US" dirty="0"/>
              <a:t>= 14</a:t>
            </a:r>
            <a:r>
              <a:rPr lang="en-US" dirty="0" smtClean="0"/>
              <a:t>) </a:t>
            </a:r>
            <a:r>
              <a:rPr lang="en-US" dirty="0">
                <a:solidFill>
                  <a:srgbClr val="FF0000"/>
                </a:solidFill>
              </a:rPr>
              <a:t>P-value= 4.01679e-09</a:t>
            </a:r>
          </a:p>
        </p:txBody>
      </p:sp>
      <p:pic>
        <p:nvPicPr>
          <p:cNvPr id="67" name="Picture 66"/>
          <p:cNvPicPr>
            <a:picLocks noChangeAspect="1"/>
          </p:cNvPicPr>
          <p:nvPr/>
        </p:nvPicPr>
        <p:blipFill>
          <a:blip r:embed="rId3"/>
          <a:stretch>
            <a:fillRect/>
          </a:stretch>
        </p:blipFill>
        <p:spPr>
          <a:xfrm>
            <a:off x="592690" y="3822278"/>
            <a:ext cx="1647566" cy="1647566"/>
          </a:xfrm>
          <a:prstGeom prst="rect">
            <a:avLst/>
          </a:prstGeom>
        </p:spPr>
      </p:pic>
      <p:pic>
        <p:nvPicPr>
          <p:cNvPr id="68" name="Picture 67"/>
          <p:cNvPicPr>
            <a:picLocks noChangeAspect="1"/>
          </p:cNvPicPr>
          <p:nvPr/>
        </p:nvPicPr>
        <p:blipFill>
          <a:blip r:embed="rId3"/>
          <a:stretch>
            <a:fillRect/>
          </a:stretch>
        </p:blipFill>
        <p:spPr>
          <a:xfrm>
            <a:off x="2207818" y="3829699"/>
            <a:ext cx="1647566" cy="1647566"/>
          </a:xfrm>
          <a:prstGeom prst="rect">
            <a:avLst/>
          </a:prstGeom>
        </p:spPr>
      </p:pic>
      <p:pic>
        <p:nvPicPr>
          <p:cNvPr id="69" name="Picture 68"/>
          <p:cNvPicPr>
            <a:picLocks noChangeAspect="1"/>
          </p:cNvPicPr>
          <p:nvPr/>
        </p:nvPicPr>
        <p:blipFill>
          <a:blip r:embed="rId3"/>
          <a:stretch>
            <a:fillRect/>
          </a:stretch>
        </p:blipFill>
        <p:spPr>
          <a:xfrm>
            <a:off x="3848068" y="3822278"/>
            <a:ext cx="1647566" cy="1647566"/>
          </a:xfrm>
          <a:prstGeom prst="rect">
            <a:avLst/>
          </a:prstGeom>
        </p:spPr>
      </p:pic>
      <p:pic>
        <p:nvPicPr>
          <p:cNvPr id="76" name="Picture 75"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059505" y="4734419"/>
            <a:ext cx="194703" cy="163809"/>
          </a:xfrm>
          <a:prstGeom prst="rect">
            <a:avLst/>
          </a:prstGeom>
        </p:spPr>
      </p:pic>
      <p:pic>
        <p:nvPicPr>
          <p:cNvPr id="77" name="Picture 76"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211905" y="4886819"/>
            <a:ext cx="194703" cy="163809"/>
          </a:xfrm>
          <a:prstGeom prst="rect">
            <a:avLst/>
          </a:prstGeom>
        </p:spPr>
      </p:pic>
      <p:pic>
        <p:nvPicPr>
          <p:cNvPr id="78" name="Picture 77"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252806" y="4734419"/>
            <a:ext cx="194703" cy="163809"/>
          </a:xfrm>
          <a:prstGeom prst="rect">
            <a:avLst/>
          </a:prstGeom>
        </p:spPr>
      </p:pic>
      <p:pic>
        <p:nvPicPr>
          <p:cNvPr id="79" name="Picture 78"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017202" y="4898228"/>
            <a:ext cx="194703" cy="163809"/>
          </a:xfrm>
          <a:prstGeom prst="rect">
            <a:avLst/>
          </a:prstGeom>
        </p:spPr>
      </p:pic>
      <p:pic>
        <p:nvPicPr>
          <p:cNvPr id="80" name="Picture 79"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210503" y="5050628"/>
            <a:ext cx="194703" cy="163809"/>
          </a:xfrm>
          <a:prstGeom prst="rect">
            <a:avLst/>
          </a:prstGeom>
        </p:spPr>
      </p:pic>
      <p:pic>
        <p:nvPicPr>
          <p:cNvPr id="81" name="Picture 80"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387707" y="4886819"/>
            <a:ext cx="194703" cy="163809"/>
          </a:xfrm>
          <a:prstGeom prst="rect">
            <a:avLst/>
          </a:prstGeom>
        </p:spPr>
      </p:pic>
      <p:pic>
        <p:nvPicPr>
          <p:cNvPr id="82" name="Picture 81"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387707" y="5050628"/>
            <a:ext cx="194703" cy="163809"/>
          </a:xfrm>
          <a:prstGeom prst="rect">
            <a:avLst/>
          </a:prstGeom>
        </p:spPr>
      </p:pic>
      <p:pic>
        <p:nvPicPr>
          <p:cNvPr id="83" name="Picture 82"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448911" y="4723010"/>
            <a:ext cx="194703" cy="163809"/>
          </a:xfrm>
          <a:prstGeom prst="rect">
            <a:avLst/>
          </a:prstGeom>
        </p:spPr>
      </p:pic>
      <p:pic>
        <p:nvPicPr>
          <p:cNvPr id="84" name="Picture 83"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551169" y="4886819"/>
            <a:ext cx="194703" cy="163809"/>
          </a:xfrm>
          <a:prstGeom prst="rect">
            <a:avLst/>
          </a:prstGeom>
        </p:spPr>
      </p:pic>
      <p:pic>
        <p:nvPicPr>
          <p:cNvPr id="85" name="Picture 84"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2704351" y="4716167"/>
            <a:ext cx="194703" cy="163809"/>
          </a:xfrm>
          <a:prstGeom prst="rect">
            <a:avLst/>
          </a:prstGeom>
        </p:spPr>
      </p:pic>
      <p:pic>
        <p:nvPicPr>
          <p:cNvPr id="86" name="Picture 85"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2856751" y="4868567"/>
            <a:ext cx="194703" cy="163809"/>
          </a:xfrm>
          <a:prstGeom prst="rect">
            <a:avLst/>
          </a:prstGeom>
        </p:spPr>
      </p:pic>
      <p:pic>
        <p:nvPicPr>
          <p:cNvPr id="87" name="Picture 86"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2897652" y="4716167"/>
            <a:ext cx="194703" cy="163809"/>
          </a:xfrm>
          <a:prstGeom prst="rect">
            <a:avLst/>
          </a:prstGeom>
        </p:spPr>
      </p:pic>
      <p:pic>
        <p:nvPicPr>
          <p:cNvPr id="88" name="Picture 87"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2662048" y="4879976"/>
            <a:ext cx="194703" cy="163809"/>
          </a:xfrm>
          <a:prstGeom prst="rect">
            <a:avLst/>
          </a:prstGeom>
        </p:spPr>
      </p:pic>
      <p:pic>
        <p:nvPicPr>
          <p:cNvPr id="89" name="Picture 88"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2855349" y="5032376"/>
            <a:ext cx="194703" cy="163809"/>
          </a:xfrm>
          <a:prstGeom prst="rect">
            <a:avLst/>
          </a:prstGeom>
        </p:spPr>
      </p:pic>
      <p:pic>
        <p:nvPicPr>
          <p:cNvPr id="90" name="Picture 89"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3032553" y="4868567"/>
            <a:ext cx="194703" cy="163809"/>
          </a:xfrm>
          <a:prstGeom prst="rect">
            <a:avLst/>
          </a:prstGeom>
        </p:spPr>
      </p:pic>
      <p:pic>
        <p:nvPicPr>
          <p:cNvPr id="91" name="Picture 90"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3032553" y="5032376"/>
            <a:ext cx="194703" cy="163809"/>
          </a:xfrm>
          <a:prstGeom prst="rect">
            <a:avLst/>
          </a:prstGeom>
        </p:spPr>
      </p:pic>
      <p:pic>
        <p:nvPicPr>
          <p:cNvPr id="92" name="Picture 91"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3093757" y="4704758"/>
            <a:ext cx="194703" cy="163809"/>
          </a:xfrm>
          <a:prstGeom prst="rect">
            <a:avLst/>
          </a:prstGeom>
        </p:spPr>
      </p:pic>
      <p:pic>
        <p:nvPicPr>
          <p:cNvPr id="93" name="Picture 92"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3196015" y="4868567"/>
            <a:ext cx="194703" cy="163809"/>
          </a:xfrm>
          <a:prstGeom prst="rect">
            <a:avLst/>
          </a:prstGeom>
        </p:spPr>
      </p:pic>
      <p:pic>
        <p:nvPicPr>
          <p:cNvPr id="94" name="Picture 93"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373712" y="4638250"/>
            <a:ext cx="194703" cy="163809"/>
          </a:xfrm>
          <a:prstGeom prst="rect">
            <a:avLst/>
          </a:prstGeom>
        </p:spPr>
      </p:pic>
      <p:pic>
        <p:nvPicPr>
          <p:cNvPr id="95" name="Picture 94"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526112" y="4790650"/>
            <a:ext cx="194703" cy="163809"/>
          </a:xfrm>
          <a:prstGeom prst="rect">
            <a:avLst/>
          </a:prstGeom>
        </p:spPr>
      </p:pic>
      <p:pic>
        <p:nvPicPr>
          <p:cNvPr id="96" name="Picture 95"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567013" y="4638250"/>
            <a:ext cx="194703" cy="163809"/>
          </a:xfrm>
          <a:prstGeom prst="rect">
            <a:avLst/>
          </a:prstGeom>
        </p:spPr>
      </p:pic>
      <p:pic>
        <p:nvPicPr>
          <p:cNvPr id="97" name="Picture 96"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331409" y="4802059"/>
            <a:ext cx="194703" cy="163809"/>
          </a:xfrm>
          <a:prstGeom prst="rect">
            <a:avLst/>
          </a:prstGeom>
        </p:spPr>
      </p:pic>
      <p:pic>
        <p:nvPicPr>
          <p:cNvPr id="98" name="Picture 97"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524710" y="4954459"/>
            <a:ext cx="194703" cy="163809"/>
          </a:xfrm>
          <a:prstGeom prst="rect">
            <a:avLst/>
          </a:prstGeom>
        </p:spPr>
      </p:pic>
      <p:pic>
        <p:nvPicPr>
          <p:cNvPr id="99" name="Picture 98"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701914" y="4790650"/>
            <a:ext cx="194703" cy="163809"/>
          </a:xfrm>
          <a:prstGeom prst="rect">
            <a:avLst/>
          </a:prstGeom>
        </p:spPr>
      </p:pic>
      <p:pic>
        <p:nvPicPr>
          <p:cNvPr id="100" name="Picture 99"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701914" y="4954459"/>
            <a:ext cx="194703" cy="163809"/>
          </a:xfrm>
          <a:prstGeom prst="rect">
            <a:avLst/>
          </a:prstGeom>
        </p:spPr>
      </p:pic>
      <p:pic>
        <p:nvPicPr>
          <p:cNvPr id="101" name="Picture 100"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763118" y="4626841"/>
            <a:ext cx="194703" cy="163809"/>
          </a:xfrm>
          <a:prstGeom prst="rect">
            <a:avLst/>
          </a:prstGeom>
        </p:spPr>
      </p:pic>
      <p:pic>
        <p:nvPicPr>
          <p:cNvPr id="102" name="Picture 101"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865376" y="4790650"/>
            <a:ext cx="194703" cy="163809"/>
          </a:xfrm>
          <a:prstGeom prst="rect">
            <a:avLst/>
          </a:prstGeom>
        </p:spPr>
      </p:pic>
      <p:cxnSp>
        <p:nvCxnSpPr>
          <p:cNvPr id="103" name="Straight Arrow Connector 102"/>
          <p:cNvCxnSpPr>
            <a:endCxn id="67" idx="0"/>
          </p:cNvCxnSpPr>
          <p:nvPr/>
        </p:nvCxnSpPr>
        <p:spPr>
          <a:xfrm flipH="1">
            <a:off x="1416473" y="2828656"/>
            <a:ext cx="1615128" cy="993622"/>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cxnSp>
        <p:nvCxnSpPr>
          <p:cNvPr id="104" name="Straight Arrow Connector 103"/>
          <p:cNvCxnSpPr>
            <a:endCxn id="68" idx="0"/>
          </p:cNvCxnSpPr>
          <p:nvPr/>
        </p:nvCxnSpPr>
        <p:spPr>
          <a:xfrm>
            <a:off x="3031601" y="2828656"/>
            <a:ext cx="0" cy="1001043"/>
          </a:xfrm>
          <a:prstGeom prst="straightConnector1">
            <a:avLst/>
          </a:prstGeom>
          <a:ln w="76200" cmpd="sng">
            <a:solidFill>
              <a:schemeClr val="accent5">
                <a:lumMod val="75000"/>
              </a:schemeClr>
            </a:solidFill>
            <a:tailEnd type="arrow"/>
          </a:ln>
        </p:spPr>
        <p:style>
          <a:lnRef idx="2">
            <a:schemeClr val="accent1"/>
          </a:lnRef>
          <a:fillRef idx="0">
            <a:schemeClr val="accent1"/>
          </a:fillRef>
          <a:effectRef idx="1">
            <a:schemeClr val="accent1"/>
          </a:effectRef>
          <a:fontRef idx="minor">
            <a:schemeClr val="tx1"/>
          </a:fontRef>
        </p:style>
      </p:cxnSp>
      <p:cxnSp>
        <p:nvCxnSpPr>
          <p:cNvPr id="105" name="Straight Arrow Connector 104"/>
          <p:cNvCxnSpPr>
            <a:endCxn id="69" idx="0"/>
          </p:cNvCxnSpPr>
          <p:nvPr/>
        </p:nvCxnSpPr>
        <p:spPr>
          <a:xfrm>
            <a:off x="3031601" y="2828656"/>
            <a:ext cx="1640250" cy="993622"/>
          </a:xfrm>
          <a:prstGeom prst="straightConnector1">
            <a:avLst/>
          </a:prstGeom>
          <a:ln w="76200" cmpd="sng">
            <a:solidFill>
              <a:schemeClr val="tx2">
                <a:lumMod val="60000"/>
                <a:lumOff val="40000"/>
              </a:schemeClr>
            </a:solidFill>
            <a:tailEnd type="arrow"/>
          </a:ln>
        </p:spPr>
        <p:style>
          <a:lnRef idx="2">
            <a:schemeClr val="accent1"/>
          </a:lnRef>
          <a:fillRef idx="0">
            <a:schemeClr val="accent1"/>
          </a:fillRef>
          <a:effectRef idx="1">
            <a:schemeClr val="accent1"/>
          </a:effectRef>
          <a:fontRef idx="minor">
            <a:schemeClr val="tx1"/>
          </a:fontRef>
        </p:style>
      </p:cxnSp>
      <p:sp>
        <p:nvSpPr>
          <p:cNvPr id="106" name="Rectangle 105"/>
          <p:cNvSpPr/>
          <p:nvPr/>
        </p:nvSpPr>
        <p:spPr>
          <a:xfrm>
            <a:off x="813911" y="4074084"/>
            <a:ext cx="1270000" cy="400110"/>
          </a:xfrm>
          <a:prstGeom prst="rect">
            <a:avLst/>
          </a:prstGeom>
          <a:noFill/>
        </p:spPr>
        <p:txBody>
          <a:bodyPr wrap="square" lIns="91440" tIns="45720" rIns="91440" bIns="45720">
            <a:spAutoFit/>
          </a:bodyPr>
          <a:lstStyle/>
          <a:p>
            <a:pPr algn="ctr"/>
            <a:r>
              <a:rPr lang="en-US" sz="2000" b="1" dirty="0" smtClean="0">
                <a:ln w="12700">
                  <a:noFill/>
                  <a:prstDash val="solid"/>
                </a:ln>
                <a:solidFill>
                  <a:srgbClr val="800000"/>
                </a:solidFill>
              </a:rPr>
              <a:t>Day</a:t>
            </a:r>
            <a:r>
              <a:rPr lang="en-US" sz="2000" b="1" cap="none" spc="0" dirty="0" smtClean="0">
                <a:ln w="12700">
                  <a:noFill/>
                  <a:prstDash val="solid"/>
                </a:ln>
                <a:solidFill>
                  <a:srgbClr val="800000"/>
                </a:solidFill>
              </a:rPr>
              <a:t> 1</a:t>
            </a:r>
            <a:endParaRPr lang="en-US" sz="2000" b="1" cap="none" spc="0" dirty="0">
              <a:ln w="12700">
                <a:noFill/>
                <a:prstDash val="solid"/>
              </a:ln>
              <a:solidFill>
                <a:srgbClr val="800000"/>
              </a:solidFill>
            </a:endParaRPr>
          </a:p>
        </p:txBody>
      </p:sp>
      <p:sp>
        <p:nvSpPr>
          <p:cNvPr id="107" name="Rectangle 106"/>
          <p:cNvSpPr/>
          <p:nvPr/>
        </p:nvSpPr>
        <p:spPr>
          <a:xfrm>
            <a:off x="2405530" y="4055858"/>
            <a:ext cx="1284940" cy="400110"/>
          </a:xfrm>
          <a:prstGeom prst="rect">
            <a:avLst/>
          </a:prstGeom>
          <a:noFill/>
        </p:spPr>
        <p:txBody>
          <a:bodyPr wrap="square" lIns="91440" tIns="45720" rIns="91440" bIns="45720">
            <a:spAutoFit/>
          </a:bodyPr>
          <a:lstStyle/>
          <a:p>
            <a:pPr algn="ctr"/>
            <a:r>
              <a:rPr lang="en-US" sz="2000" b="1" cap="none" spc="0" dirty="0" smtClean="0">
                <a:ln w="12700">
                  <a:noFill/>
                  <a:prstDash val="solid"/>
                </a:ln>
                <a:solidFill>
                  <a:schemeClr val="accent5"/>
                </a:solidFill>
              </a:rPr>
              <a:t>Day 2</a:t>
            </a:r>
            <a:endParaRPr lang="en-US" sz="2000" b="1" cap="none" spc="0" dirty="0">
              <a:ln w="12700">
                <a:noFill/>
                <a:prstDash val="solid"/>
              </a:ln>
              <a:solidFill>
                <a:schemeClr val="accent5"/>
              </a:solidFill>
            </a:endParaRPr>
          </a:p>
        </p:txBody>
      </p:sp>
      <p:sp>
        <p:nvSpPr>
          <p:cNvPr id="108" name="Rectangle 107"/>
          <p:cNvSpPr/>
          <p:nvPr/>
        </p:nvSpPr>
        <p:spPr>
          <a:xfrm>
            <a:off x="4049060" y="4055858"/>
            <a:ext cx="1195356" cy="400110"/>
          </a:xfrm>
          <a:prstGeom prst="rect">
            <a:avLst/>
          </a:prstGeom>
          <a:noFill/>
        </p:spPr>
        <p:txBody>
          <a:bodyPr wrap="square" lIns="91440" tIns="45720" rIns="91440" bIns="45720">
            <a:spAutoFit/>
          </a:bodyPr>
          <a:lstStyle/>
          <a:p>
            <a:pPr algn="ctr"/>
            <a:r>
              <a:rPr lang="en-US" sz="2000" b="1" dirty="0" smtClean="0">
                <a:ln w="12700">
                  <a:noFill/>
                  <a:prstDash val="solid"/>
                </a:ln>
                <a:solidFill>
                  <a:schemeClr val="accent4"/>
                </a:solidFill>
              </a:rPr>
              <a:t>Day </a:t>
            </a:r>
            <a:r>
              <a:rPr lang="en-US" sz="2000" b="1" cap="none" spc="0" dirty="0" smtClean="0">
                <a:ln w="12700">
                  <a:noFill/>
                  <a:prstDash val="solid"/>
                </a:ln>
                <a:solidFill>
                  <a:schemeClr val="accent4"/>
                </a:solidFill>
              </a:rPr>
              <a:t>3</a:t>
            </a:r>
            <a:endParaRPr lang="en-US" sz="2000" b="1" cap="none" spc="0" dirty="0">
              <a:ln w="12700">
                <a:noFill/>
                <a:prstDash val="solid"/>
              </a:ln>
              <a:solidFill>
                <a:schemeClr val="accent4"/>
              </a:solidFill>
            </a:endParaRPr>
          </a:p>
        </p:txBody>
      </p:sp>
      <p:grpSp>
        <p:nvGrpSpPr>
          <p:cNvPr id="114" name="Group 113"/>
          <p:cNvGrpSpPr/>
          <p:nvPr/>
        </p:nvGrpSpPr>
        <p:grpSpPr>
          <a:xfrm>
            <a:off x="1467750" y="1237852"/>
            <a:ext cx="3231915" cy="1504126"/>
            <a:chOff x="290045" y="1419163"/>
            <a:chExt cx="3231915" cy="1504126"/>
          </a:xfrm>
        </p:grpSpPr>
        <p:pic>
          <p:nvPicPr>
            <p:cNvPr id="115" name="Picture 114"/>
            <p:cNvPicPr>
              <a:picLocks noChangeAspect="1"/>
            </p:cNvPicPr>
            <p:nvPr/>
          </p:nvPicPr>
          <p:blipFill>
            <a:blip r:embed="rId5"/>
            <a:stretch>
              <a:fillRect/>
            </a:stretch>
          </p:blipFill>
          <p:spPr>
            <a:xfrm>
              <a:off x="290045" y="1506374"/>
              <a:ext cx="3231915" cy="1416915"/>
            </a:xfrm>
            <a:prstGeom prst="rect">
              <a:avLst/>
            </a:prstGeom>
          </p:spPr>
        </p:pic>
        <p:pic>
          <p:nvPicPr>
            <p:cNvPr id="116" name="Picture 115"/>
            <p:cNvPicPr>
              <a:picLocks noChangeAspect="1"/>
            </p:cNvPicPr>
            <p:nvPr/>
          </p:nvPicPr>
          <p:blipFill rotWithShape="1">
            <a:blip r:embed="rId6"/>
            <a:srcRect l="3117" t="26770" r="58741" b="24995"/>
            <a:stretch/>
          </p:blipFill>
          <p:spPr>
            <a:xfrm>
              <a:off x="827457" y="1460018"/>
              <a:ext cx="458411" cy="579707"/>
            </a:xfrm>
            <a:prstGeom prst="rect">
              <a:avLst/>
            </a:prstGeom>
          </p:spPr>
        </p:pic>
        <p:pic>
          <p:nvPicPr>
            <p:cNvPr id="117" name="Picture 116"/>
            <p:cNvPicPr>
              <a:picLocks noChangeAspect="1"/>
            </p:cNvPicPr>
            <p:nvPr/>
          </p:nvPicPr>
          <p:blipFill rotWithShape="1">
            <a:blip r:embed="rId6"/>
            <a:srcRect l="3117" t="26770" r="58741" b="24995"/>
            <a:stretch/>
          </p:blipFill>
          <p:spPr>
            <a:xfrm>
              <a:off x="1052596" y="1460018"/>
              <a:ext cx="458411" cy="579707"/>
            </a:xfrm>
            <a:prstGeom prst="rect">
              <a:avLst/>
            </a:prstGeom>
          </p:spPr>
        </p:pic>
        <p:pic>
          <p:nvPicPr>
            <p:cNvPr id="118" name="Picture 117"/>
            <p:cNvPicPr>
              <a:picLocks noChangeAspect="1"/>
            </p:cNvPicPr>
            <p:nvPr/>
          </p:nvPicPr>
          <p:blipFill rotWithShape="1">
            <a:blip r:embed="rId6"/>
            <a:srcRect l="3117" t="26770" r="58741" b="24995"/>
            <a:stretch/>
          </p:blipFill>
          <p:spPr>
            <a:xfrm>
              <a:off x="1313123" y="1460018"/>
              <a:ext cx="458411" cy="579707"/>
            </a:xfrm>
            <a:prstGeom prst="rect">
              <a:avLst/>
            </a:prstGeom>
          </p:spPr>
        </p:pic>
        <p:pic>
          <p:nvPicPr>
            <p:cNvPr id="119" name="Picture 118"/>
            <p:cNvPicPr>
              <a:picLocks noChangeAspect="1"/>
            </p:cNvPicPr>
            <p:nvPr/>
          </p:nvPicPr>
          <p:blipFill rotWithShape="1">
            <a:blip r:embed="rId6"/>
            <a:srcRect l="3117" t="26770" r="58741" b="24995"/>
            <a:stretch/>
          </p:blipFill>
          <p:spPr>
            <a:xfrm>
              <a:off x="1505027" y="1460018"/>
              <a:ext cx="458411" cy="579707"/>
            </a:xfrm>
            <a:prstGeom prst="rect">
              <a:avLst/>
            </a:prstGeom>
          </p:spPr>
        </p:pic>
        <p:pic>
          <p:nvPicPr>
            <p:cNvPr id="120" name="Picture 119"/>
            <p:cNvPicPr>
              <a:picLocks noChangeAspect="1"/>
            </p:cNvPicPr>
            <p:nvPr/>
          </p:nvPicPr>
          <p:blipFill rotWithShape="1">
            <a:blip r:embed="rId6"/>
            <a:srcRect l="3117" t="26770" r="58741" b="24995"/>
            <a:stretch/>
          </p:blipFill>
          <p:spPr>
            <a:xfrm>
              <a:off x="1285868" y="1675974"/>
              <a:ext cx="458411" cy="579707"/>
            </a:xfrm>
            <a:prstGeom prst="rect">
              <a:avLst/>
            </a:prstGeom>
          </p:spPr>
        </p:pic>
        <p:pic>
          <p:nvPicPr>
            <p:cNvPr id="121" name="Picture 120"/>
            <p:cNvPicPr>
              <a:picLocks noChangeAspect="1"/>
            </p:cNvPicPr>
            <p:nvPr/>
          </p:nvPicPr>
          <p:blipFill rotWithShape="1">
            <a:blip r:embed="rId6"/>
            <a:srcRect l="3117" t="26770" r="58741" b="24995"/>
            <a:stretch/>
          </p:blipFill>
          <p:spPr>
            <a:xfrm>
              <a:off x="1731667" y="1419163"/>
              <a:ext cx="458411" cy="579707"/>
            </a:xfrm>
            <a:prstGeom prst="rect">
              <a:avLst/>
            </a:prstGeom>
          </p:spPr>
        </p:pic>
        <p:pic>
          <p:nvPicPr>
            <p:cNvPr id="122" name="Picture 121"/>
            <p:cNvPicPr>
              <a:picLocks noChangeAspect="1"/>
            </p:cNvPicPr>
            <p:nvPr/>
          </p:nvPicPr>
          <p:blipFill rotWithShape="1">
            <a:blip r:embed="rId6"/>
            <a:srcRect l="3117" t="26770" r="58741" b="24995"/>
            <a:stretch/>
          </p:blipFill>
          <p:spPr>
            <a:xfrm>
              <a:off x="1956806" y="1419163"/>
              <a:ext cx="458411" cy="579707"/>
            </a:xfrm>
            <a:prstGeom prst="rect">
              <a:avLst/>
            </a:prstGeom>
          </p:spPr>
        </p:pic>
        <p:pic>
          <p:nvPicPr>
            <p:cNvPr id="123" name="Picture 122"/>
            <p:cNvPicPr>
              <a:picLocks noChangeAspect="1"/>
            </p:cNvPicPr>
            <p:nvPr/>
          </p:nvPicPr>
          <p:blipFill rotWithShape="1">
            <a:blip r:embed="rId6"/>
            <a:srcRect l="3117" t="26770" r="58741" b="24995"/>
            <a:stretch/>
          </p:blipFill>
          <p:spPr>
            <a:xfrm>
              <a:off x="2217333" y="1419163"/>
              <a:ext cx="458411" cy="579707"/>
            </a:xfrm>
            <a:prstGeom prst="rect">
              <a:avLst/>
            </a:prstGeom>
          </p:spPr>
        </p:pic>
        <p:pic>
          <p:nvPicPr>
            <p:cNvPr id="124" name="Picture 123"/>
            <p:cNvPicPr>
              <a:picLocks noChangeAspect="1"/>
            </p:cNvPicPr>
            <p:nvPr/>
          </p:nvPicPr>
          <p:blipFill rotWithShape="1">
            <a:blip r:embed="rId6"/>
            <a:srcRect l="3117" t="26770" r="58741" b="24995"/>
            <a:stretch/>
          </p:blipFill>
          <p:spPr>
            <a:xfrm>
              <a:off x="2409237" y="1419163"/>
              <a:ext cx="458411" cy="579707"/>
            </a:xfrm>
            <a:prstGeom prst="rect">
              <a:avLst/>
            </a:prstGeom>
          </p:spPr>
        </p:pic>
        <p:pic>
          <p:nvPicPr>
            <p:cNvPr id="125" name="Picture 124"/>
            <p:cNvPicPr>
              <a:picLocks noChangeAspect="1"/>
            </p:cNvPicPr>
            <p:nvPr/>
          </p:nvPicPr>
          <p:blipFill rotWithShape="1">
            <a:blip r:embed="rId6"/>
            <a:srcRect l="3117" t="26770" r="58741" b="24995"/>
            <a:stretch/>
          </p:blipFill>
          <p:spPr>
            <a:xfrm>
              <a:off x="1909773" y="1642315"/>
              <a:ext cx="458411" cy="579707"/>
            </a:xfrm>
            <a:prstGeom prst="rect">
              <a:avLst/>
            </a:prstGeom>
          </p:spPr>
        </p:pic>
        <p:pic>
          <p:nvPicPr>
            <p:cNvPr id="126" name="Picture 125"/>
            <p:cNvPicPr>
              <a:picLocks noChangeAspect="1"/>
            </p:cNvPicPr>
            <p:nvPr/>
          </p:nvPicPr>
          <p:blipFill rotWithShape="1">
            <a:blip r:embed="rId6"/>
            <a:srcRect l="3117" t="26770" r="58741" b="24995"/>
            <a:stretch/>
          </p:blipFill>
          <p:spPr>
            <a:xfrm>
              <a:off x="2190078" y="1635119"/>
              <a:ext cx="458411" cy="579707"/>
            </a:xfrm>
            <a:prstGeom prst="rect">
              <a:avLst/>
            </a:prstGeom>
          </p:spPr>
        </p:pic>
        <p:pic>
          <p:nvPicPr>
            <p:cNvPr id="127" name="Picture 126"/>
            <p:cNvPicPr>
              <a:picLocks noChangeAspect="1"/>
            </p:cNvPicPr>
            <p:nvPr/>
          </p:nvPicPr>
          <p:blipFill rotWithShape="1">
            <a:blip r:embed="rId6"/>
            <a:srcRect l="3117" t="26770" r="58741" b="24995"/>
            <a:stretch/>
          </p:blipFill>
          <p:spPr>
            <a:xfrm>
              <a:off x="1614235" y="1675974"/>
              <a:ext cx="458411" cy="579707"/>
            </a:xfrm>
            <a:prstGeom prst="rect">
              <a:avLst/>
            </a:prstGeom>
          </p:spPr>
        </p:pic>
        <p:pic>
          <p:nvPicPr>
            <p:cNvPr id="128" name="Picture 127"/>
            <p:cNvPicPr>
              <a:picLocks noChangeAspect="1"/>
            </p:cNvPicPr>
            <p:nvPr/>
          </p:nvPicPr>
          <p:blipFill rotWithShape="1">
            <a:blip r:embed="rId6"/>
            <a:srcRect l="3117" t="26770" r="58741" b="24995"/>
            <a:stretch/>
          </p:blipFill>
          <p:spPr>
            <a:xfrm>
              <a:off x="1005563" y="1683170"/>
              <a:ext cx="458411" cy="579707"/>
            </a:xfrm>
            <a:prstGeom prst="rect">
              <a:avLst/>
            </a:prstGeom>
          </p:spPr>
        </p:pic>
      </p:grpSp>
    </p:spTree>
    <p:extLst>
      <p:ext uri="{BB962C8B-B14F-4D97-AF65-F5344CB8AC3E}">
        <p14:creationId xmlns:p14="http://schemas.microsoft.com/office/powerpoint/2010/main" val="459887593"/>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rotWithShape="1">
          <a:blip r:embed="rId3"/>
          <a:srcRect l="25655" t="8236" r="13823" b="17744"/>
          <a:stretch/>
        </p:blipFill>
        <p:spPr>
          <a:xfrm>
            <a:off x="617324" y="3320788"/>
            <a:ext cx="1590493" cy="2431568"/>
          </a:xfrm>
          <a:prstGeom prst="rect">
            <a:avLst/>
          </a:prstGeom>
        </p:spPr>
      </p:pic>
      <p:sp>
        <p:nvSpPr>
          <p:cNvPr id="2" name="Title 1"/>
          <p:cNvSpPr>
            <a:spLocks noGrp="1"/>
          </p:cNvSpPr>
          <p:nvPr>
            <p:ph type="title"/>
          </p:nvPr>
        </p:nvSpPr>
        <p:spPr>
          <a:xfrm>
            <a:off x="263304" y="40450"/>
            <a:ext cx="8673538" cy="736491"/>
          </a:xfrm>
        </p:spPr>
        <p:txBody>
          <a:bodyPr>
            <a:noAutofit/>
          </a:bodyPr>
          <a:lstStyle/>
          <a:p>
            <a:r>
              <a:rPr lang="en-US" sz="3400" i="1" dirty="0" smtClean="0">
                <a:latin typeface="Century Gothic"/>
                <a:cs typeface="Century Gothic"/>
              </a:rPr>
              <a:t>Microsatellites informed breeding methods</a:t>
            </a:r>
            <a:endParaRPr lang="en-US" sz="3400" i="1" dirty="0">
              <a:latin typeface="Century Gothic"/>
              <a:cs typeface="Century Gothic"/>
            </a:endParaRPr>
          </a:p>
        </p:txBody>
      </p:sp>
      <p:sp>
        <p:nvSpPr>
          <p:cNvPr id="3" name="Content Placeholder 2"/>
          <p:cNvSpPr>
            <a:spLocks noGrp="1"/>
          </p:cNvSpPr>
          <p:nvPr>
            <p:ph idx="1"/>
          </p:nvPr>
        </p:nvSpPr>
        <p:spPr>
          <a:xfrm>
            <a:off x="456659" y="5827059"/>
            <a:ext cx="8296576" cy="851646"/>
          </a:xfrm>
        </p:spPr>
        <p:txBody>
          <a:bodyPr>
            <a:normAutofit fontScale="85000" lnSpcReduction="20000"/>
          </a:bodyPr>
          <a:lstStyle/>
          <a:p>
            <a:pPr marL="0" indent="0">
              <a:buNone/>
            </a:pPr>
            <a:r>
              <a:rPr lang="en-US" sz="3200" dirty="0" smtClean="0">
                <a:latin typeface="Century Gothic"/>
                <a:cs typeface="Century Gothic"/>
              </a:rPr>
              <a:t>		</a:t>
            </a:r>
            <a:r>
              <a:rPr lang="en-US" sz="3200" dirty="0">
                <a:latin typeface="Century Gothic"/>
                <a:cs typeface="Century Gothic"/>
              </a:rPr>
              <a:t>Mass spawn, </a:t>
            </a:r>
            <a:r>
              <a:rPr lang="en-US" sz="3200" dirty="0" smtClean="0">
                <a:latin typeface="Century Gothic"/>
                <a:cs typeface="Century Gothic"/>
              </a:rPr>
              <a:t>collected for X weeks, </a:t>
            </a:r>
          </a:p>
          <a:p>
            <a:pPr marL="0" indent="0">
              <a:buNone/>
            </a:pPr>
            <a:r>
              <a:rPr lang="en-US" sz="3200" dirty="0" smtClean="0">
                <a:latin typeface="Century Gothic"/>
                <a:cs typeface="Century Gothic"/>
              </a:rPr>
              <a:t>2014		separated larvae based on</a:t>
            </a:r>
            <a:r>
              <a:rPr lang="en-US" sz="3200" dirty="0">
                <a:latin typeface="Century Gothic"/>
                <a:cs typeface="Century Gothic"/>
              </a:rPr>
              <a:t> </a:t>
            </a:r>
            <a:r>
              <a:rPr lang="en-US" sz="3200" dirty="0" smtClean="0">
                <a:latin typeface="Century Gothic"/>
                <a:cs typeface="Century Gothic"/>
              </a:rPr>
              <a:t>capacity </a:t>
            </a:r>
            <a:endParaRPr lang="en-US" sz="3200" dirty="0">
              <a:latin typeface="Century Gothic"/>
              <a:cs typeface="Century Gothic"/>
            </a:endParaRPr>
          </a:p>
        </p:txBody>
      </p:sp>
      <p:sp>
        <p:nvSpPr>
          <p:cNvPr id="58" name="TextBox 57"/>
          <p:cNvSpPr txBox="1"/>
          <p:nvPr/>
        </p:nvSpPr>
        <p:spPr>
          <a:xfrm>
            <a:off x="6081059" y="1538941"/>
            <a:ext cx="2256117" cy="369332"/>
          </a:xfrm>
          <a:prstGeom prst="rect">
            <a:avLst/>
          </a:prstGeom>
          <a:noFill/>
        </p:spPr>
        <p:txBody>
          <a:bodyPr wrap="square" rtlCol="0">
            <a:spAutoFit/>
          </a:bodyPr>
          <a:lstStyle/>
          <a:p>
            <a:endParaRPr lang="en-US" dirty="0"/>
          </a:p>
        </p:txBody>
      </p:sp>
      <p:sp>
        <p:nvSpPr>
          <p:cNvPr id="59" name="TextBox 58"/>
          <p:cNvSpPr txBox="1"/>
          <p:nvPr/>
        </p:nvSpPr>
        <p:spPr>
          <a:xfrm>
            <a:off x="5950901" y="1013894"/>
            <a:ext cx="3060646" cy="4524316"/>
          </a:xfrm>
          <a:prstGeom prst="rect">
            <a:avLst/>
          </a:prstGeom>
          <a:noFill/>
        </p:spPr>
        <p:txBody>
          <a:bodyPr wrap="square" rtlCol="0">
            <a:spAutoFit/>
          </a:bodyPr>
          <a:lstStyle/>
          <a:p>
            <a:r>
              <a:rPr lang="en-US" b="1" dirty="0" smtClean="0"/>
              <a:t>2014 Seed vs. Wild</a:t>
            </a:r>
            <a:endParaRPr lang="en-US" dirty="0"/>
          </a:p>
          <a:p>
            <a:r>
              <a:rPr lang="en-US" dirty="0"/>
              <a:t>P-value across all loci</a:t>
            </a:r>
          </a:p>
          <a:p>
            <a:r>
              <a:rPr lang="en-US" dirty="0"/>
              <a:t>(Fisher's method)</a:t>
            </a:r>
          </a:p>
          <a:p>
            <a:r>
              <a:rPr lang="en-US" dirty="0" smtClean="0"/>
              <a:t>-------------------------------------Locus          </a:t>
            </a:r>
            <a:r>
              <a:rPr lang="en-US" dirty="0"/>
              <a:t>P-Value  </a:t>
            </a:r>
          </a:p>
          <a:p>
            <a:r>
              <a:rPr lang="en-US" dirty="0"/>
              <a:t>-------------  -------- </a:t>
            </a:r>
          </a:p>
          <a:p>
            <a:r>
              <a:rPr lang="en-US" dirty="0">
                <a:solidFill>
                  <a:srgbClr val="FF0000"/>
                </a:solidFill>
              </a:rPr>
              <a:t>Olur10         0.00589  </a:t>
            </a:r>
          </a:p>
          <a:p>
            <a:r>
              <a:rPr lang="en-US" dirty="0"/>
              <a:t>Olur11         0.08276  </a:t>
            </a:r>
          </a:p>
          <a:p>
            <a:r>
              <a:rPr lang="en-US" dirty="0"/>
              <a:t>Olur12         0.08509  </a:t>
            </a:r>
          </a:p>
          <a:p>
            <a:r>
              <a:rPr lang="en-US" dirty="0"/>
              <a:t>Olur13         0.33546  </a:t>
            </a:r>
          </a:p>
          <a:p>
            <a:r>
              <a:rPr lang="en-US" dirty="0"/>
              <a:t>Olur15         0.40096  </a:t>
            </a:r>
          </a:p>
          <a:p>
            <a:r>
              <a:rPr lang="en-US" dirty="0">
                <a:solidFill>
                  <a:srgbClr val="FF0000"/>
                </a:solidFill>
              </a:rPr>
              <a:t>Olur17         0.01866  </a:t>
            </a:r>
          </a:p>
          <a:p>
            <a:r>
              <a:rPr lang="en-US" dirty="0"/>
              <a:t>Olur18         0.11308  </a:t>
            </a:r>
          </a:p>
          <a:p>
            <a:r>
              <a:rPr lang="en-US" dirty="0"/>
              <a:t> </a:t>
            </a:r>
          </a:p>
          <a:p>
            <a:r>
              <a:rPr lang="en-US" dirty="0"/>
              <a:t>All: Chi2= 36.5151 (</a:t>
            </a:r>
            <a:r>
              <a:rPr lang="en-US" dirty="0" err="1"/>
              <a:t>df</a:t>
            </a:r>
            <a:r>
              <a:rPr lang="en-US" dirty="0"/>
              <a:t>= 14), P-value= 0.000873228</a:t>
            </a:r>
          </a:p>
        </p:txBody>
      </p:sp>
      <p:pic>
        <p:nvPicPr>
          <p:cNvPr id="76" name="Picture 75"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059505" y="4555127"/>
            <a:ext cx="194703" cy="163809"/>
          </a:xfrm>
          <a:prstGeom prst="rect">
            <a:avLst/>
          </a:prstGeom>
        </p:spPr>
      </p:pic>
      <p:pic>
        <p:nvPicPr>
          <p:cNvPr id="77" name="Picture 76"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211905" y="4707527"/>
            <a:ext cx="194703" cy="163809"/>
          </a:xfrm>
          <a:prstGeom prst="rect">
            <a:avLst/>
          </a:prstGeom>
        </p:spPr>
      </p:pic>
      <p:pic>
        <p:nvPicPr>
          <p:cNvPr id="78" name="Picture 77"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252806" y="4555127"/>
            <a:ext cx="194703" cy="163809"/>
          </a:xfrm>
          <a:prstGeom prst="rect">
            <a:avLst/>
          </a:prstGeom>
        </p:spPr>
      </p:pic>
      <p:pic>
        <p:nvPicPr>
          <p:cNvPr id="79" name="Picture 78"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017202" y="4718936"/>
            <a:ext cx="194703" cy="163809"/>
          </a:xfrm>
          <a:prstGeom prst="rect">
            <a:avLst/>
          </a:prstGeom>
        </p:spPr>
      </p:pic>
      <p:pic>
        <p:nvPicPr>
          <p:cNvPr id="80" name="Picture 79"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210503" y="4871336"/>
            <a:ext cx="194703" cy="163809"/>
          </a:xfrm>
          <a:prstGeom prst="rect">
            <a:avLst/>
          </a:prstGeom>
        </p:spPr>
      </p:pic>
      <p:pic>
        <p:nvPicPr>
          <p:cNvPr id="81" name="Picture 80"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387707" y="4707527"/>
            <a:ext cx="194703" cy="163809"/>
          </a:xfrm>
          <a:prstGeom prst="rect">
            <a:avLst/>
          </a:prstGeom>
        </p:spPr>
      </p:pic>
      <p:pic>
        <p:nvPicPr>
          <p:cNvPr id="82" name="Picture 81"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387707" y="4871336"/>
            <a:ext cx="194703" cy="163809"/>
          </a:xfrm>
          <a:prstGeom prst="rect">
            <a:avLst/>
          </a:prstGeom>
        </p:spPr>
      </p:pic>
      <p:pic>
        <p:nvPicPr>
          <p:cNvPr id="83" name="Picture 82"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448911" y="4543718"/>
            <a:ext cx="194703" cy="163809"/>
          </a:xfrm>
          <a:prstGeom prst="rect">
            <a:avLst/>
          </a:prstGeom>
        </p:spPr>
      </p:pic>
      <p:pic>
        <p:nvPicPr>
          <p:cNvPr id="84" name="Picture 83"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1551169" y="4707527"/>
            <a:ext cx="194703" cy="163809"/>
          </a:xfrm>
          <a:prstGeom prst="rect">
            <a:avLst/>
          </a:prstGeom>
        </p:spPr>
      </p:pic>
      <p:sp>
        <p:nvSpPr>
          <p:cNvPr id="106" name="Rectangle 105"/>
          <p:cNvSpPr/>
          <p:nvPr/>
        </p:nvSpPr>
        <p:spPr>
          <a:xfrm>
            <a:off x="769088" y="3610913"/>
            <a:ext cx="1270000" cy="400110"/>
          </a:xfrm>
          <a:prstGeom prst="rect">
            <a:avLst/>
          </a:prstGeom>
          <a:solidFill>
            <a:schemeClr val="bg1"/>
          </a:solidFill>
          <a:ln>
            <a:solidFill>
              <a:srgbClr val="800000"/>
            </a:solidFill>
          </a:ln>
        </p:spPr>
        <p:txBody>
          <a:bodyPr wrap="square" lIns="91440" tIns="45720" rIns="91440" bIns="45720">
            <a:spAutoFit/>
          </a:bodyPr>
          <a:lstStyle/>
          <a:p>
            <a:pPr algn="ctr"/>
            <a:r>
              <a:rPr lang="en-US" sz="2000" b="1" dirty="0" smtClean="0">
                <a:ln w="12700">
                  <a:noFill/>
                  <a:prstDash val="solid"/>
                </a:ln>
                <a:solidFill>
                  <a:srgbClr val="800000"/>
                </a:solidFill>
              </a:rPr>
              <a:t>Week </a:t>
            </a:r>
            <a:r>
              <a:rPr lang="en-US" sz="2000" b="1" cap="none" spc="0" dirty="0" smtClean="0">
                <a:ln w="12700">
                  <a:noFill/>
                  <a:prstDash val="solid"/>
                </a:ln>
                <a:solidFill>
                  <a:srgbClr val="800000"/>
                </a:solidFill>
              </a:rPr>
              <a:t>1</a:t>
            </a:r>
            <a:endParaRPr lang="en-US" sz="2000" b="1" cap="none" spc="0" dirty="0">
              <a:ln w="12700">
                <a:noFill/>
                <a:prstDash val="solid"/>
              </a:ln>
              <a:solidFill>
                <a:srgbClr val="800000"/>
              </a:solidFill>
            </a:endParaRPr>
          </a:p>
        </p:txBody>
      </p:sp>
      <p:grpSp>
        <p:nvGrpSpPr>
          <p:cNvPr id="5" name="Group 4"/>
          <p:cNvGrpSpPr/>
          <p:nvPr/>
        </p:nvGrpSpPr>
        <p:grpSpPr>
          <a:xfrm>
            <a:off x="1407986" y="1178088"/>
            <a:ext cx="3231915" cy="1504126"/>
            <a:chOff x="290045" y="1419163"/>
            <a:chExt cx="3231915" cy="1504126"/>
          </a:xfrm>
        </p:grpSpPr>
        <p:pic>
          <p:nvPicPr>
            <p:cNvPr id="4" name="Picture 3"/>
            <p:cNvPicPr>
              <a:picLocks noChangeAspect="1"/>
            </p:cNvPicPr>
            <p:nvPr/>
          </p:nvPicPr>
          <p:blipFill>
            <a:blip r:embed="rId5"/>
            <a:stretch>
              <a:fillRect/>
            </a:stretch>
          </p:blipFill>
          <p:spPr>
            <a:xfrm>
              <a:off x="290045" y="1506374"/>
              <a:ext cx="3231915" cy="1416915"/>
            </a:xfrm>
            <a:prstGeom prst="rect">
              <a:avLst/>
            </a:prstGeom>
          </p:spPr>
        </p:pic>
        <p:pic>
          <p:nvPicPr>
            <p:cNvPr id="72" name="Picture 71"/>
            <p:cNvPicPr>
              <a:picLocks noChangeAspect="1"/>
            </p:cNvPicPr>
            <p:nvPr/>
          </p:nvPicPr>
          <p:blipFill rotWithShape="1">
            <a:blip r:embed="rId6"/>
            <a:srcRect l="3117" t="26770" r="58741" b="24995"/>
            <a:stretch/>
          </p:blipFill>
          <p:spPr>
            <a:xfrm>
              <a:off x="827457" y="1460018"/>
              <a:ext cx="458411" cy="579707"/>
            </a:xfrm>
            <a:prstGeom prst="rect">
              <a:avLst/>
            </a:prstGeom>
          </p:spPr>
        </p:pic>
        <p:pic>
          <p:nvPicPr>
            <p:cNvPr id="73" name="Picture 72"/>
            <p:cNvPicPr>
              <a:picLocks noChangeAspect="1"/>
            </p:cNvPicPr>
            <p:nvPr/>
          </p:nvPicPr>
          <p:blipFill rotWithShape="1">
            <a:blip r:embed="rId6"/>
            <a:srcRect l="3117" t="26770" r="58741" b="24995"/>
            <a:stretch/>
          </p:blipFill>
          <p:spPr>
            <a:xfrm>
              <a:off x="1052596" y="1460018"/>
              <a:ext cx="458411" cy="579707"/>
            </a:xfrm>
            <a:prstGeom prst="rect">
              <a:avLst/>
            </a:prstGeom>
          </p:spPr>
        </p:pic>
        <p:pic>
          <p:nvPicPr>
            <p:cNvPr id="109" name="Picture 108"/>
            <p:cNvPicPr>
              <a:picLocks noChangeAspect="1"/>
            </p:cNvPicPr>
            <p:nvPr/>
          </p:nvPicPr>
          <p:blipFill rotWithShape="1">
            <a:blip r:embed="rId6"/>
            <a:srcRect l="3117" t="26770" r="58741" b="24995"/>
            <a:stretch/>
          </p:blipFill>
          <p:spPr>
            <a:xfrm>
              <a:off x="1313123" y="1460018"/>
              <a:ext cx="458411" cy="579707"/>
            </a:xfrm>
            <a:prstGeom prst="rect">
              <a:avLst/>
            </a:prstGeom>
          </p:spPr>
        </p:pic>
        <p:pic>
          <p:nvPicPr>
            <p:cNvPr id="110" name="Picture 109"/>
            <p:cNvPicPr>
              <a:picLocks noChangeAspect="1"/>
            </p:cNvPicPr>
            <p:nvPr/>
          </p:nvPicPr>
          <p:blipFill rotWithShape="1">
            <a:blip r:embed="rId6"/>
            <a:srcRect l="3117" t="26770" r="58741" b="24995"/>
            <a:stretch/>
          </p:blipFill>
          <p:spPr>
            <a:xfrm>
              <a:off x="1505027" y="1460018"/>
              <a:ext cx="458411" cy="579707"/>
            </a:xfrm>
            <a:prstGeom prst="rect">
              <a:avLst/>
            </a:prstGeom>
          </p:spPr>
        </p:pic>
        <p:pic>
          <p:nvPicPr>
            <p:cNvPr id="113" name="Picture 112"/>
            <p:cNvPicPr>
              <a:picLocks noChangeAspect="1"/>
            </p:cNvPicPr>
            <p:nvPr/>
          </p:nvPicPr>
          <p:blipFill rotWithShape="1">
            <a:blip r:embed="rId6"/>
            <a:srcRect l="3117" t="26770" r="58741" b="24995"/>
            <a:stretch/>
          </p:blipFill>
          <p:spPr>
            <a:xfrm>
              <a:off x="1285868" y="1675974"/>
              <a:ext cx="458411" cy="579707"/>
            </a:xfrm>
            <a:prstGeom prst="rect">
              <a:avLst/>
            </a:prstGeom>
          </p:spPr>
        </p:pic>
        <p:pic>
          <p:nvPicPr>
            <p:cNvPr id="61" name="Picture 60"/>
            <p:cNvPicPr>
              <a:picLocks noChangeAspect="1"/>
            </p:cNvPicPr>
            <p:nvPr/>
          </p:nvPicPr>
          <p:blipFill rotWithShape="1">
            <a:blip r:embed="rId6"/>
            <a:srcRect l="3117" t="26770" r="58741" b="24995"/>
            <a:stretch/>
          </p:blipFill>
          <p:spPr>
            <a:xfrm>
              <a:off x="1731667" y="1419163"/>
              <a:ext cx="458411" cy="579707"/>
            </a:xfrm>
            <a:prstGeom prst="rect">
              <a:avLst/>
            </a:prstGeom>
          </p:spPr>
        </p:pic>
        <p:pic>
          <p:nvPicPr>
            <p:cNvPr id="62" name="Picture 61"/>
            <p:cNvPicPr>
              <a:picLocks noChangeAspect="1"/>
            </p:cNvPicPr>
            <p:nvPr/>
          </p:nvPicPr>
          <p:blipFill rotWithShape="1">
            <a:blip r:embed="rId6"/>
            <a:srcRect l="3117" t="26770" r="58741" b="24995"/>
            <a:stretch/>
          </p:blipFill>
          <p:spPr>
            <a:xfrm>
              <a:off x="1956806" y="1419163"/>
              <a:ext cx="458411" cy="579707"/>
            </a:xfrm>
            <a:prstGeom prst="rect">
              <a:avLst/>
            </a:prstGeom>
          </p:spPr>
        </p:pic>
        <p:pic>
          <p:nvPicPr>
            <p:cNvPr id="63" name="Picture 62"/>
            <p:cNvPicPr>
              <a:picLocks noChangeAspect="1"/>
            </p:cNvPicPr>
            <p:nvPr/>
          </p:nvPicPr>
          <p:blipFill rotWithShape="1">
            <a:blip r:embed="rId6"/>
            <a:srcRect l="3117" t="26770" r="58741" b="24995"/>
            <a:stretch/>
          </p:blipFill>
          <p:spPr>
            <a:xfrm>
              <a:off x="2217333" y="1419163"/>
              <a:ext cx="458411" cy="579707"/>
            </a:xfrm>
            <a:prstGeom prst="rect">
              <a:avLst/>
            </a:prstGeom>
          </p:spPr>
        </p:pic>
        <p:pic>
          <p:nvPicPr>
            <p:cNvPr id="64" name="Picture 63"/>
            <p:cNvPicPr>
              <a:picLocks noChangeAspect="1"/>
            </p:cNvPicPr>
            <p:nvPr/>
          </p:nvPicPr>
          <p:blipFill rotWithShape="1">
            <a:blip r:embed="rId6"/>
            <a:srcRect l="3117" t="26770" r="58741" b="24995"/>
            <a:stretch/>
          </p:blipFill>
          <p:spPr>
            <a:xfrm>
              <a:off x="2409237" y="1419163"/>
              <a:ext cx="458411" cy="579707"/>
            </a:xfrm>
            <a:prstGeom prst="rect">
              <a:avLst/>
            </a:prstGeom>
          </p:spPr>
        </p:pic>
        <p:pic>
          <p:nvPicPr>
            <p:cNvPr id="66" name="Picture 65"/>
            <p:cNvPicPr>
              <a:picLocks noChangeAspect="1"/>
            </p:cNvPicPr>
            <p:nvPr/>
          </p:nvPicPr>
          <p:blipFill rotWithShape="1">
            <a:blip r:embed="rId6"/>
            <a:srcRect l="3117" t="26770" r="58741" b="24995"/>
            <a:stretch/>
          </p:blipFill>
          <p:spPr>
            <a:xfrm>
              <a:off x="1909773" y="1642315"/>
              <a:ext cx="458411" cy="579707"/>
            </a:xfrm>
            <a:prstGeom prst="rect">
              <a:avLst/>
            </a:prstGeom>
          </p:spPr>
        </p:pic>
        <p:pic>
          <p:nvPicPr>
            <p:cNvPr id="70" name="Picture 69"/>
            <p:cNvPicPr>
              <a:picLocks noChangeAspect="1"/>
            </p:cNvPicPr>
            <p:nvPr/>
          </p:nvPicPr>
          <p:blipFill rotWithShape="1">
            <a:blip r:embed="rId6"/>
            <a:srcRect l="3117" t="26770" r="58741" b="24995"/>
            <a:stretch/>
          </p:blipFill>
          <p:spPr>
            <a:xfrm>
              <a:off x="2190078" y="1635119"/>
              <a:ext cx="458411" cy="579707"/>
            </a:xfrm>
            <a:prstGeom prst="rect">
              <a:avLst/>
            </a:prstGeom>
          </p:spPr>
        </p:pic>
        <p:pic>
          <p:nvPicPr>
            <p:cNvPr id="71" name="Picture 70"/>
            <p:cNvPicPr>
              <a:picLocks noChangeAspect="1"/>
            </p:cNvPicPr>
            <p:nvPr/>
          </p:nvPicPr>
          <p:blipFill rotWithShape="1">
            <a:blip r:embed="rId6"/>
            <a:srcRect l="3117" t="26770" r="58741" b="24995"/>
            <a:stretch/>
          </p:blipFill>
          <p:spPr>
            <a:xfrm>
              <a:off x="1614235" y="1675974"/>
              <a:ext cx="458411" cy="579707"/>
            </a:xfrm>
            <a:prstGeom prst="rect">
              <a:avLst/>
            </a:prstGeom>
          </p:spPr>
        </p:pic>
        <p:pic>
          <p:nvPicPr>
            <p:cNvPr id="112" name="Picture 111"/>
            <p:cNvPicPr>
              <a:picLocks noChangeAspect="1"/>
            </p:cNvPicPr>
            <p:nvPr/>
          </p:nvPicPr>
          <p:blipFill rotWithShape="1">
            <a:blip r:embed="rId6"/>
            <a:srcRect l="3117" t="26770" r="58741" b="24995"/>
            <a:stretch/>
          </p:blipFill>
          <p:spPr>
            <a:xfrm>
              <a:off x="1005563" y="1683170"/>
              <a:ext cx="458411" cy="579707"/>
            </a:xfrm>
            <a:prstGeom prst="rect">
              <a:avLst/>
            </a:prstGeom>
          </p:spPr>
        </p:pic>
      </p:grpSp>
      <p:grpSp>
        <p:nvGrpSpPr>
          <p:cNvPr id="7" name="Group 6"/>
          <p:cNvGrpSpPr/>
          <p:nvPr/>
        </p:nvGrpSpPr>
        <p:grpSpPr>
          <a:xfrm>
            <a:off x="1416473" y="2514904"/>
            <a:ext cx="3112983" cy="697461"/>
            <a:chOff x="1416473" y="2514895"/>
            <a:chExt cx="3112983" cy="993622"/>
          </a:xfrm>
        </p:grpSpPr>
        <p:cxnSp>
          <p:nvCxnSpPr>
            <p:cNvPr id="103" name="Straight Arrow Connector 102"/>
            <p:cNvCxnSpPr/>
            <p:nvPr/>
          </p:nvCxnSpPr>
          <p:spPr>
            <a:xfrm flipH="1">
              <a:off x="1416473" y="2514895"/>
              <a:ext cx="1615128" cy="993622"/>
            </a:xfrm>
            <a:prstGeom prst="straightConnector1">
              <a:avLst/>
            </a:prstGeom>
            <a:ln w="76200" cmpd="sng">
              <a:solidFill>
                <a:srgbClr val="800000"/>
              </a:solidFill>
              <a:tailEnd type="arrow"/>
            </a:ln>
          </p:spPr>
          <p:style>
            <a:lnRef idx="2">
              <a:schemeClr val="accent1"/>
            </a:lnRef>
            <a:fillRef idx="0">
              <a:schemeClr val="accent1"/>
            </a:fillRef>
            <a:effectRef idx="1">
              <a:schemeClr val="accent1"/>
            </a:effectRef>
            <a:fontRef idx="minor">
              <a:schemeClr val="tx1"/>
            </a:fontRef>
          </p:style>
        </p:cxnSp>
        <p:cxnSp>
          <p:nvCxnSpPr>
            <p:cNvPr id="104" name="Straight Arrow Connector 103"/>
            <p:cNvCxnSpPr/>
            <p:nvPr/>
          </p:nvCxnSpPr>
          <p:spPr>
            <a:xfrm>
              <a:off x="3057914" y="2533515"/>
              <a:ext cx="1471542" cy="975002"/>
            </a:xfrm>
            <a:prstGeom prst="straightConnector1">
              <a:avLst/>
            </a:prstGeom>
            <a:ln w="76200" cmpd="sng">
              <a:solidFill>
                <a:schemeClr val="accent5">
                  <a:lumMod val="75000"/>
                </a:schemeClr>
              </a:solidFill>
              <a:tailEnd type="arrow"/>
            </a:ln>
          </p:spPr>
          <p:style>
            <a:lnRef idx="2">
              <a:schemeClr val="accent1"/>
            </a:lnRef>
            <a:fillRef idx="0">
              <a:schemeClr val="accent1"/>
            </a:fillRef>
            <a:effectRef idx="1">
              <a:schemeClr val="accent1"/>
            </a:effectRef>
            <a:fontRef idx="minor">
              <a:schemeClr val="tx1"/>
            </a:fontRef>
          </p:style>
        </p:cxnSp>
      </p:grpSp>
      <p:pic>
        <p:nvPicPr>
          <p:cNvPr id="125" name="Picture 124"/>
          <p:cNvPicPr>
            <a:picLocks noChangeAspect="1"/>
          </p:cNvPicPr>
          <p:nvPr/>
        </p:nvPicPr>
        <p:blipFill rotWithShape="1">
          <a:blip r:embed="rId3"/>
          <a:srcRect l="25655" t="8236" r="13823" b="17744"/>
          <a:stretch/>
        </p:blipFill>
        <p:spPr>
          <a:xfrm>
            <a:off x="3707896" y="3310608"/>
            <a:ext cx="1590493" cy="2431568"/>
          </a:xfrm>
          <a:prstGeom prst="rect">
            <a:avLst/>
          </a:prstGeom>
        </p:spPr>
      </p:pic>
      <p:pic>
        <p:nvPicPr>
          <p:cNvPr id="126" name="Picture 125"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150077" y="4544947"/>
            <a:ext cx="194703" cy="163809"/>
          </a:xfrm>
          <a:prstGeom prst="rect">
            <a:avLst/>
          </a:prstGeom>
        </p:spPr>
      </p:pic>
      <p:pic>
        <p:nvPicPr>
          <p:cNvPr id="127" name="Picture 126"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302477" y="4697347"/>
            <a:ext cx="194703" cy="163809"/>
          </a:xfrm>
          <a:prstGeom prst="rect">
            <a:avLst/>
          </a:prstGeom>
        </p:spPr>
      </p:pic>
      <p:pic>
        <p:nvPicPr>
          <p:cNvPr id="128" name="Picture 127"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343378" y="4544947"/>
            <a:ext cx="194703" cy="163809"/>
          </a:xfrm>
          <a:prstGeom prst="rect">
            <a:avLst/>
          </a:prstGeom>
        </p:spPr>
      </p:pic>
      <p:pic>
        <p:nvPicPr>
          <p:cNvPr id="129" name="Picture 128"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107774" y="4708756"/>
            <a:ext cx="194703" cy="163809"/>
          </a:xfrm>
          <a:prstGeom prst="rect">
            <a:avLst/>
          </a:prstGeom>
        </p:spPr>
      </p:pic>
      <p:pic>
        <p:nvPicPr>
          <p:cNvPr id="130" name="Picture 129"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301075" y="4861156"/>
            <a:ext cx="194703" cy="163809"/>
          </a:xfrm>
          <a:prstGeom prst="rect">
            <a:avLst/>
          </a:prstGeom>
        </p:spPr>
      </p:pic>
      <p:pic>
        <p:nvPicPr>
          <p:cNvPr id="131" name="Picture 130"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478279" y="4697347"/>
            <a:ext cx="194703" cy="163809"/>
          </a:xfrm>
          <a:prstGeom prst="rect">
            <a:avLst/>
          </a:prstGeom>
        </p:spPr>
      </p:pic>
      <p:pic>
        <p:nvPicPr>
          <p:cNvPr id="132" name="Picture 131"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478279" y="4861156"/>
            <a:ext cx="194703" cy="163809"/>
          </a:xfrm>
          <a:prstGeom prst="rect">
            <a:avLst/>
          </a:prstGeom>
        </p:spPr>
      </p:pic>
      <p:pic>
        <p:nvPicPr>
          <p:cNvPr id="133" name="Picture 132"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539483" y="4533538"/>
            <a:ext cx="194703" cy="163809"/>
          </a:xfrm>
          <a:prstGeom prst="rect">
            <a:avLst/>
          </a:prstGeom>
        </p:spPr>
      </p:pic>
      <p:pic>
        <p:nvPicPr>
          <p:cNvPr id="134" name="Picture 133" descr="O_lurida_larva_fromWeb_edited.png"/>
          <p:cNvPicPr>
            <a:picLocks noChangeAspect="1"/>
          </p:cNvPicPr>
          <p:nvPr/>
        </p:nvPicPr>
        <p:blipFill rotWithShape="1">
          <a:blip r:embed="rId4">
            <a:extLst>
              <a:ext uri="{28A0092B-C50C-407E-A947-70E740481C1C}">
                <a14:useLocalDpi xmlns:a14="http://schemas.microsoft.com/office/drawing/2010/main" val="0"/>
              </a:ext>
            </a:extLst>
          </a:blip>
          <a:srcRect b="15867"/>
          <a:stretch/>
        </p:blipFill>
        <p:spPr>
          <a:xfrm>
            <a:off x="4641741" y="4697347"/>
            <a:ext cx="194703" cy="163809"/>
          </a:xfrm>
          <a:prstGeom prst="rect">
            <a:avLst/>
          </a:prstGeom>
        </p:spPr>
      </p:pic>
      <p:sp>
        <p:nvSpPr>
          <p:cNvPr id="135" name="Rectangle 134"/>
          <p:cNvSpPr/>
          <p:nvPr/>
        </p:nvSpPr>
        <p:spPr>
          <a:xfrm>
            <a:off x="3859660" y="3600733"/>
            <a:ext cx="1270000" cy="400110"/>
          </a:xfrm>
          <a:prstGeom prst="rect">
            <a:avLst/>
          </a:prstGeom>
          <a:solidFill>
            <a:schemeClr val="bg1"/>
          </a:solidFill>
          <a:ln>
            <a:solidFill>
              <a:schemeClr val="accent5"/>
            </a:solidFill>
          </a:ln>
        </p:spPr>
        <p:txBody>
          <a:bodyPr wrap="square" lIns="91440" tIns="45720" rIns="91440" bIns="45720">
            <a:spAutoFit/>
          </a:bodyPr>
          <a:lstStyle/>
          <a:p>
            <a:pPr algn="ctr"/>
            <a:r>
              <a:rPr lang="en-US" sz="2000" b="1" dirty="0" smtClean="0">
                <a:ln w="12700">
                  <a:noFill/>
                  <a:prstDash val="solid"/>
                </a:ln>
                <a:solidFill>
                  <a:schemeClr val="accent5">
                    <a:lumMod val="75000"/>
                  </a:schemeClr>
                </a:solidFill>
              </a:rPr>
              <a:t>Week 2</a:t>
            </a:r>
            <a:endParaRPr lang="en-US" sz="2000" b="1" cap="none" spc="0" dirty="0">
              <a:ln w="12700">
                <a:noFill/>
                <a:prstDash val="solid"/>
              </a:ln>
              <a:solidFill>
                <a:schemeClr val="accent5">
                  <a:lumMod val="75000"/>
                </a:schemeClr>
              </a:solidFill>
            </a:endParaRPr>
          </a:p>
        </p:txBody>
      </p:sp>
    </p:spTree>
    <p:extLst>
      <p:ext uri="{BB962C8B-B14F-4D97-AF65-F5344CB8AC3E}">
        <p14:creationId xmlns:p14="http://schemas.microsoft.com/office/powerpoint/2010/main" val="3600988552"/>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IMG_3523.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2" name="Title 1"/>
          <p:cNvSpPr>
            <a:spLocks noGrp="1"/>
          </p:cNvSpPr>
          <p:nvPr>
            <p:ph type="title"/>
          </p:nvPr>
        </p:nvSpPr>
        <p:spPr>
          <a:xfrm>
            <a:off x="457199" y="775972"/>
            <a:ext cx="3538617" cy="990600"/>
          </a:xfrm>
          <a:solidFill>
            <a:srgbClr val="FFFFFF"/>
          </a:solidFill>
        </p:spPr>
        <p:txBody>
          <a:bodyPr/>
          <a:lstStyle/>
          <a:p>
            <a:pPr algn="ctr"/>
            <a:r>
              <a:rPr lang="en-US" i="1" dirty="0" smtClean="0">
                <a:latin typeface="Century Gothic"/>
                <a:cs typeface="Century Gothic"/>
              </a:rPr>
              <a:t>Today’s talk </a:t>
            </a:r>
            <a:endParaRPr lang="en-US" i="1" dirty="0">
              <a:latin typeface="Century Gothic"/>
              <a:cs typeface="Century Gothic"/>
            </a:endParaRPr>
          </a:p>
        </p:txBody>
      </p:sp>
      <p:sp>
        <p:nvSpPr>
          <p:cNvPr id="3" name="Content Placeholder 2"/>
          <p:cNvSpPr>
            <a:spLocks noGrp="1"/>
          </p:cNvSpPr>
          <p:nvPr>
            <p:ph idx="1"/>
          </p:nvPr>
        </p:nvSpPr>
        <p:spPr>
          <a:xfrm>
            <a:off x="457200" y="2228032"/>
            <a:ext cx="8059271" cy="3080005"/>
          </a:xfrm>
          <a:solidFill>
            <a:schemeClr val="bg1"/>
          </a:solidFill>
        </p:spPr>
        <p:txBody>
          <a:bodyPr>
            <a:normAutofit/>
          </a:bodyPr>
          <a:lstStyle/>
          <a:p>
            <a:pPr marL="346075" indent="-285750">
              <a:lnSpc>
                <a:spcPct val="150000"/>
              </a:lnSpc>
            </a:pPr>
            <a:r>
              <a:rPr lang="en-US" sz="2800" dirty="0" smtClean="0">
                <a:latin typeface="Century Gothic"/>
                <a:cs typeface="Century Gothic"/>
              </a:rPr>
              <a:t>Olympia oyster history &amp; restoration efforts </a:t>
            </a:r>
          </a:p>
          <a:p>
            <a:pPr marL="346075" indent="-285750">
              <a:lnSpc>
                <a:spcPct val="150000"/>
              </a:lnSpc>
            </a:pPr>
            <a:r>
              <a:rPr lang="en-US" sz="2800" dirty="0" smtClean="0">
                <a:latin typeface="Century Gothic"/>
                <a:cs typeface="Century Gothic"/>
              </a:rPr>
              <a:t>Goals in breeding for restoration</a:t>
            </a:r>
          </a:p>
          <a:p>
            <a:pPr marL="346075" indent="-285750">
              <a:lnSpc>
                <a:spcPct val="150000"/>
              </a:lnSpc>
            </a:pPr>
            <a:r>
              <a:rPr lang="en-US" sz="2800" dirty="0" smtClean="0">
                <a:latin typeface="Century Gothic"/>
                <a:cs typeface="Century Gothic"/>
              </a:rPr>
              <a:t>Hatchery </a:t>
            </a:r>
            <a:r>
              <a:rPr lang="en-US" sz="2800" dirty="0" smtClean="0">
                <a:latin typeface="Century Gothic"/>
                <a:cs typeface="Century Gothic"/>
              </a:rPr>
              <a:t>methods </a:t>
            </a:r>
            <a:r>
              <a:rPr lang="en-US" sz="2800" dirty="0" smtClean="0">
                <a:latin typeface="Century Gothic"/>
                <a:cs typeface="Century Gothic"/>
              </a:rPr>
              <a:t>&amp; genetic diversity</a:t>
            </a:r>
            <a:endParaRPr lang="en-US" sz="2800" dirty="0" smtClean="0">
              <a:latin typeface="Century Gothic"/>
              <a:cs typeface="Century Gothic"/>
            </a:endParaRPr>
          </a:p>
          <a:p>
            <a:pPr marL="346075" indent="-285750">
              <a:lnSpc>
                <a:spcPct val="150000"/>
              </a:lnSpc>
            </a:pPr>
            <a:r>
              <a:rPr lang="en-US" sz="2800" dirty="0" smtClean="0">
                <a:latin typeface="Century Gothic"/>
                <a:cs typeface="Century Gothic"/>
              </a:rPr>
              <a:t>Take</a:t>
            </a:r>
            <a:r>
              <a:rPr lang="en-US" sz="2800" dirty="0" smtClean="0">
                <a:latin typeface="Century Gothic"/>
                <a:cs typeface="Century Gothic"/>
              </a:rPr>
              <a:t>-</a:t>
            </a:r>
            <a:r>
              <a:rPr lang="en-US" sz="2800" dirty="0" err="1" smtClean="0">
                <a:latin typeface="Century Gothic"/>
                <a:cs typeface="Century Gothic"/>
              </a:rPr>
              <a:t>aways</a:t>
            </a:r>
            <a:endParaRPr lang="en-US" sz="2800" dirty="0" smtClean="0">
              <a:latin typeface="Century Gothic"/>
              <a:cs typeface="Century Gothic"/>
            </a:endParaRPr>
          </a:p>
          <a:p>
            <a:endParaRPr lang="en-US" dirty="0" smtClean="0">
              <a:latin typeface="Century Gothic"/>
              <a:cs typeface="Century Gothic"/>
            </a:endParaRPr>
          </a:p>
          <a:p>
            <a:endParaRPr lang="en-US" dirty="0" smtClean="0">
              <a:latin typeface="Century Gothic"/>
              <a:cs typeface="Century Gothic"/>
            </a:endParaRPr>
          </a:p>
        </p:txBody>
      </p:sp>
    </p:spTree>
    <p:extLst>
      <p:ext uri="{BB962C8B-B14F-4D97-AF65-F5344CB8AC3E}">
        <p14:creationId xmlns:p14="http://schemas.microsoft.com/office/powerpoint/2010/main" val="20087159"/>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304" y="122063"/>
            <a:ext cx="8673538" cy="626824"/>
          </a:xfrm>
        </p:spPr>
        <p:txBody>
          <a:bodyPr>
            <a:noAutofit/>
          </a:bodyPr>
          <a:lstStyle/>
          <a:p>
            <a:r>
              <a:rPr lang="en-US" sz="3400" i="1" dirty="0" smtClean="0">
                <a:latin typeface="Century Gothic"/>
                <a:cs typeface="Century Gothic"/>
              </a:rPr>
              <a:t>2016 Hatchery vs. Wild </a:t>
            </a:r>
            <a:endParaRPr lang="en-US" sz="3400" i="1" dirty="0">
              <a:latin typeface="Century Gothic"/>
              <a:cs typeface="Century Gothic"/>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5962" r="7433"/>
          <a:stretch/>
        </p:blipFill>
        <p:spPr>
          <a:xfrm>
            <a:off x="0" y="854013"/>
            <a:ext cx="9022317" cy="6003987"/>
          </a:xfrm>
          <a:prstGeom prst="rect">
            <a:avLst/>
          </a:prstGeom>
        </p:spPr>
      </p:pic>
      <p:sp>
        <p:nvSpPr>
          <p:cNvPr id="10" name="Rectangle 9"/>
          <p:cNvSpPr/>
          <p:nvPr/>
        </p:nvSpPr>
        <p:spPr>
          <a:xfrm>
            <a:off x="8332866" y="1090058"/>
            <a:ext cx="828741" cy="139854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6266705" y="146127"/>
            <a:ext cx="2670137" cy="707886"/>
          </a:xfrm>
          <a:prstGeom prst="rect">
            <a:avLst/>
          </a:prstGeom>
          <a:noFill/>
        </p:spPr>
        <p:txBody>
          <a:bodyPr wrap="square" rtlCol="0">
            <a:spAutoFit/>
          </a:bodyPr>
          <a:lstStyle/>
          <a:p>
            <a:r>
              <a:rPr lang="en-US" sz="2000" dirty="0" smtClean="0">
                <a:solidFill>
                  <a:srgbClr val="FF6600"/>
                </a:solidFill>
              </a:rPr>
              <a:t>Orange = Wild</a:t>
            </a:r>
          </a:p>
          <a:p>
            <a:r>
              <a:rPr lang="en-US" sz="2000" dirty="0" smtClean="0">
                <a:solidFill>
                  <a:srgbClr val="008000"/>
                </a:solidFill>
              </a:rPr>
              <a:t>Green = Hatchery F1 </a:t>
            </a:r>
            <a:endParaRPr lang="en-US" sz="2000" dirty="0">
              <a:solidFill>
                <a:srgbClr val="008000"/>
              </a:solidFill>
            </a:endParaRPr>
          </a:p>
        </p:txBody>
      </p:sp>
      <p:sp>
        <p:nvSpPr>
          <p:cNvPr id="12" name="Rectangle 11"/>
          <p:cNvSpPr/>
          <p:nvPr/>
        </p:nvSpPr>
        <p:spPr>
          <a:xfrm>
            <a:off x="3663298" y="1213225"/>
            <a:ext cx="1660696" cy="70783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3239984" y="1256922"/>
            <a:ext cx="2784107" cy="523220"/>
          </a:xfrm>
          <a:prstGeom prst="rect">
            <a:avLst/>
          </a:prstGeom>
          <a:noFill/>
        </p:spPr>
        <p:txBody>
          <a:bodyPr wrap="square" rtlCol="0">
            <a:spAutoFit/>
          </a:bodyPr>
          <a:lstStyle/>
          <a:p>
            <a:r>
              <a:rPr lang="en-US" sz="2800" dirty="0" smtClean="0"/>
              <a:t>Locus “Olur11”</a:t>
            </a:r>
          </a:p>
        </p:txBody>
      </p:sp>
    </p:spTree>
    <p:extLst>
      <p:ext uri="{BB962C8B-B14F-4D97-AF65-F5344CB8AC3E}">
        <p14:creationId xmlns:p14="http://schemas.microsoft.com/office/powerpoint/2010/main" val="3973646249"/>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304" y="122063"/>
            <a:ext cx="8673538" cy="626824"/>
          </a:xfrm>
        </p:spPr>
        <p:txBody>
          <a:bodyPr>
            <a:noAutofit/>
          </a:bodyPr>
          <a:lstStyle/>
          <a:p>
            <a:r>
              <a:rPr lang="en-US" sz="3400" i="1" dirty="0" smtClean="0">
                <a:latin typeface="Century Gothic"/>
                <a:cs typeface="Century Gothic"/>
              </a:rPr>
              <a:t>2016 Hatchery vs. Wild </a:t>
            </a:r>
            <a:endParaRPr lang="en-US" sz="3400" i="1" dirty="0">
              <a:latin typeface="Century Gothic"/>
              <a:cs typeface="Century Gothic"/>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6023" r="7642"/>
          <a:stretch/>
        </p:blipFill>
        <p:spPr>
          <a:xfrm>
            <a:off x="1" y="748887"/>
            <a:ext cx="9095074" cy="6062145"/>
          </a:xfrm>
          <a:prstGeom prst="rect">
            <a:avLst/>
          </a:prstGeom>
        </p:spPr>
      </p:pic>
      <p:sp>
        <p:nvSpPr>
          <p:cNvPr id="10" name="Rectangle 9"/>
          <p:cNvSpPr/>
          <p:nvPr/>
        </p:nvSpPr>
        <p:spPr>
          <a:xfrm>
            <a:off x="8266334" y="1090058"/>
            <a:ext cx="828741" cy="139854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6266705" y="146127"/>
            <a:ext cx="2670137" cy="707886"/>
          </a:xfrm>
          <a:prstGeom prst="rect">
            <a:avLst/>
          </a:prstGeom>
          <a:noFill/>
        </p:spPr>
        <p:txBody>
          <a:bodyPr wrap="square" rtlCol="0">
            <a:spAutoFit/>
          </a:bodyPr>
          <a:lstStyle/>
          <a:p>
            <a:r>
              <a:rPr lang="en-US" sz="2000" dirty="0" smtClean="0">
                <a:solidFill>
                  <a:srgbClr val="FF6600"/>
                </a:solidFill>
              </a:rPr>
              <a:t>Orange = Wild</a:t>
            </a:r>
          </a:p>
          <a:p>
            <a:r>
              <a:rPr lang="en-US" sz="2000" dirty="0" smtClean="0">
                <a:solidFill>
                  <a:srgbClr val="008000"/>
                </a:solidFill>
              </a:rPr>
              <a:t>Green = Hatchery F1 </a:t>
            </a:r>
            <a:endParaRPr lang="en-US" sz="2000" dirty="0">
              <a:solidFill>
                <a:srgbClr val="008000"/>
              </a:solidFill>
            </a:endParaRPr>
          </a:p>
        </p:txBody>
      </p:sp>
      <p:sp>
        <p:nvSpPr>
          <p:cNvPr id="12" name="Rectangle 11"/>
          <p:cNvSpPr/>
          <p:nvPr/>
        </p:nvSpPr>
        <p:spPr>
          <a:xfrm>
            <a:off x="3663298" y="1213225"/>
            <a:ext cx="1660696" cy="70783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3239984" y="1256922"/>
            <a:ext cx="2784107" cy="523220"/>
          </a:xfrm>
          <a:prstGeom prst="rect">
            <a:avLst/>
          </a:prstGeom>
          <a:noFill/>
        </p:spPr>
        <p:txBody>
          <a:bodyPr wrap="square" rtlCol="0">
            <a:spAutoFit/>
          </a:bodyPr>
          <a:lstStyle/>
          <a:p>
            <a:r>
              <a:rPr lang="en-US" sz="2800" dirty="0" smtClean="0"/>
              <a:t>Locus “Olur12”</a:t>
            </a:r>
          </a:p>
        </p:txBody>
      </p:sp>
    </p:spTree>
    <p:extLst>
      <p:ext uri="{BB962C8B-B14F-4D97-AF65-F5344CB8AC3E}">
        <p14:creationId xmlns:p14="http://schemas.microsoft.com/office/powerpoint/2010/main" val="123439466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304" y="122063"/>
            <a:ext cx="8673538" cy="626824"/>
          </a:xfrm>
        </p:spPr>
        <p:txBody>
          <a:bodyPr>
            <a:noAutofit/>
          </a:bodyPr>
          <a:lstStyle/>
          <a:p>
            <a:r>
              <a:rPr lang="en-US" sz="3400" i="1" dirty="0" smtClean="0">
                <a:latin typeface="Century Gothic"/>
                <a:cs typeface="Century Gothic"/>
              </a:rPr>
              <a:t>2016 Hatchery vs. Wild </a:t>
            </a:r>
            <a:endParaRPr lang="en-US" sz="3400" i="1" dirty="0">
              <a:latin typeface="Century Gothic"/>
              <a:cs typeface="Century Gothic"/>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6582" r="6626"/>
          <a:stretch/>
        </p:blipFill>
        <p:spPr>
          <a:xfrm>
            <a:off x="169314" y="998824"/>
            <a:ext cx="8940401" cy="5859175"/>
          </a:xfrm>
          <a:prstGeom prst="rect">
            <a:avLst/>
          </a:prstGeom>
        </p:spPr>
      </p:pic>
      <p:sp>
        <p:nvSpPr>
          <p:cNvPr id="10" name="Rectangle 9"/>
          <p:cNvSpPr/>
          <p:nvPr/>
        </p:nvSpPr>
        <p:spPr>
          <a:xfrm>
            <a:off x="8270039" y="1175616"/>
            <a:ext cx="828741" cy="139854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6266705" y="146127"/>
            <a:ext cx="2670137" cy="707886"/>
          </a:xfrm>
          <a:prstGeom prst="rect">
            <a:avLst/>
          </a:prstGeom>
          <a:noFill/>
        </p:spPr>
        <p:txBody>
          <a:bodyPr wrap="square" rtlCol="0">
            <a:spAutoFit/>
          </a:bodyPr>
          <a:lstStyle/>
          <a:p>
            <a:r>
              <a:rPr lang="en-US" sz="2000" dirty="0" smtClean="0">
                <a:solidFill>
                  <a:srgbClr val="FF6600"/>
                </a:solidFill>
              </a:rPr>
              <a:t>Orange = Wild</a:t>
            </a:r>
          </a:p>
          <a:p>
            <a:r>
              <a:rPr lang="en-US" sz="2000" dirty="0" smtClean="0">
                <a:solidFill>
                  <a:srgbClr val="008000"/>
                </a:solidFill>
              </a:rPr>
              <a:t>Green = Hatchery F1 </a:t>
            </a:r>
            <a:endParaRPr lang="en-US" sz="2000" dirty="0">
              <a:solidFill>
                <a:srgbClr val="008000"/>
              </a:solidFill>
            </a:endParaRPr>
          </a:p>
        </p:txBody>
      </p:sp>
      <p:sp>
        <p:nvSpPr>
          <p:cNvPr id="12" name="Rectangle 11"/>
          <p:cNvSpPr/>
          <p:nvPr/>
        </p:nvSpPr>
        <p:spPr>
          <a:xfrm>
            <a:off x="3466979" y="1213225"/>
            <a:ext cx="1660696" cy="70783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1513220" y="1090058"/>
            <a:ext cx="2784107" cy="523220"/>
          </a:xfrm>
          <a:prstGeom prst="rect">
            <a:avLst/>
          </a:prstGeom>
          <a:noFill/>
        </p:spPr>
        <p:txBody>
          <a:bodyPr wrap="square" rtlCol="0">
            <a:spAutoFit/>
          </a:bodyPr>
          <a:lstStyle/>
          <a:p>
            <a:r>
              <a:rPr lang="en-US" sz="2800" dirty="0" smtClean="0"/>
              <a:t>Locus “Olur13”</a:t>
            </a:r>
          </a:p>
        </p:txBody>
      </p:sp>
    </p:spTree>
    <p:extLst>
      <p:ext uri="{BB962C8B-B14F-4D97-AF65-F5344CB8AC3E}">
        <p14:creationId xmlns:p14="http://schemas.microsoft.com/office/powerpoint/2010/main" val="3434426111"/>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304" y="122063"/>
            <a:ext cx="8673538" cy="626824"/>
          </a:xfrm>
        </p:spPr>
        <p:txBody>
          <a:bodyPr>
            <a:noAutofit/>
          </a:bodyPr>
          <a:lstStyle/>
          <a:p>
            <a:r>
              <a:rPr lang="en-US" sz="3400" i="1" dirty="0" smtClean="0">
                <a:latin typeface="Century Gothic"/>
                <a:cs typeface="Century Gothic"/>
              </a:rPr>
              <a:t>2016 Hatchery vs. Wild </a:t>
            </a:r>
            <a:endParaRPr lang="en-US" sz="3400" i="1" dirty="0">
              <a:latin typeface="Century Gothic"/>
              <a:cs typeface="Century Gothic"/>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8189" r="6828"/>
          <a:stretch/>
        </p:blipFill>
        <p:spPr>
          <a:xfrm>
            <a:off x="0" y="954443"/>
            <a:ext cx="9135056" cy="5896443"/>
          </a:xfrm>
          <a:prstGeom prst="rect">
            <a:avLst/>
          </a:prstGeom>
        </p:spPr>
      </p:pic>
      <p:sp>
        <p:nvSpPr>
          <p:cNvPr id="10" name="Rectangle 9"/>
          <p:cNvSpPr/>
          <p:nvPr/>
        </p:nvSpPr>
        <p:spPr>
          <a:xfrm>
            <a:off x="8306315" y="1066290"/>
            <a:ext cx="828741" cy="139854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6266705" y="146127"/>
            <a:ext cx="2670137" cy="707886"/>
          </a:xfrm>
          <a:prstGeom prst="rect">
            <a:avLst/>
          </a:prstGeom>
          <a:noFill/>
        </p:spPr>
        <p:txBody>
          <a:bodyPr wrap="square" rtlCol="0">
            <a:spAutoFit/>
          </a:bodyPr>
          <a:lstStyle/>
          <a:p>
            <a:r>
              <a:rPr lang="en-US" sz="2000" dirty="0" smtClean="0">
                <a:solidFill>
                  <a:srgbClr val="FF6600"/>
                </a:solidFill>
              </a:rPr>
              <a:t>Orange = Wild</a:t>
            </a:r>
          </a:p>
          <a:p>
            <a:r>
              <a:rPr lang="en-US" sz="2000" dirty="0" smtClean="0">
                <a:solidFill>
                  <a:srgbClr val="008000"/>
                </a:solidFill>
              </a:rPr>
              <a:t>Green = Hatchery F1 </a:t>
            </a:r>
            <a:endParaRPr lang="en-US" sz="2000" dirty="0">
              <a:solidFill>
                <a:srgbClr val="008000"/>
              </a:solidFill>
            </a:endParaRPr>
          </a:p>
        </p:txBody>
      </p:sp>
      <p:sp>
        <p:nvSpPr>
          <p:cNvPr id="12" name="Rectangle 11"/>
          <p:cNvSpPr/>
          <p:nvPr/>
        </p:nvSpPr>
        <p:spPr>
          <a:xfrm>
            <a:off x="3663298" y="769833"/>
            <a:ext cx="1660696" cy="70783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2168847" y="954443"/>
            <a:ext cx="2784107" cy="523220"/>
          </a:xfrm>
          <a:prstGeom prst="rect">
            <a:avLst/>
          </a:prstGeom>
          <a:noFill/>
        </p:spPr>
        <p:txBody>
          <a:bodyPr wrap="square" rtlCol="0">
            <a:spAutoFit/>
          </a:bodyPr>
          <a:lstStyle/>
          <a:p>
            <a:r>
              <a:rPr lang="en-US" sz="2800" dirty="0" smtClean="0"/>
              <a:t>Locus “Olur15”</a:t>
            </a:r>
          </a:p>
        </p:txBody>
      </p:sp>
    </p:spTree>
    <p:extLst>
      <p:ext uri="{BB962C8B-B14F-4D97-AF65-F5344CB8AC3E}">
        <p14:creationId xmlns:p14="http://schemas.microsoft.com/office/powerpoint/2010/main" val="239696720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3304" y="122063"/>
            <a:ext cx="8673538" cy="626824"/>
          </a:xfrm>
        </p:spPr>
        <p:txBody>
          <a:bodyPr>
            <a:noAutofit/>
          </a:bodyPr>
          <a:lstStyle/>
          <a:p>
            <a:r>
              <a:rPr lang="en-US" sz="3400" i="1" dirty="0" smtClean="0">
                <a:latin typeface="Century Gothic"/>
                <a:cs typeface="Century Gothic"/>
              </a:rPr>
              <a:t>2016 Hatchery vs. Wild </a:t>
            </a:r>
            <a:endParaRPr lang="en-US" sz="3400" i="1" dirty="0">
              <a:latin typeface="Century Gothic"/>
              <a:cs typeface="Century Gothic"/>
            </a:endParaRPr>
          </a:p>
        </p:txBody>
      </p:sp>
      <p:pic>
        <p:nvPicPr>
          <p:cNvPr id="8" name="Picture 7"/>
          <p:cNvPicPr>
            <a:picLocks noChangeAspect="1"/>
          </p:cNvPicPr>
          <p:nvPr/>
        </p:nvPicPr>
        <p:blipFill rotWithShape="1">
          <a:blip r:embed="rId3">
            <a:extLst>
              <a:ext uri="{28A0092B-C50C-407E-A947-70E740481C1C}">
                <a14:useLocalDpi xmlns:a14="http://schemas.microsoft.com/office/drawing/2010/main" val="0"/>
              </a:ext>
            </a:extLst>
          </a:blip>
          <a:srcRect t="4919" r="8076"/>
          <a:stretch/>
        </p:blipFill>
        <p:spPr>
          <a:xfrm>
            <a:off x="0" y="655407"/>
            <a:ext cx="9144000" cy="6195479"/>
          </a:xfrm>
          <a:prstGeom prst="rect">
            <a:avLst/>
          </a:prstGeom>
        </p:spPr>
      </p:pic>
      <p:sp>
        <p:nvSpPr>
          <p:cNvPr id="10" name="Rectangle 9"/>
          <p:cNvSpPr/>
          <p:nvPr/>
        </p:nvSpPr>
        <p:spPr>
          <a:xfrm>
            <a:off x="8315259" y="954443"/>
            <a:ext cx="828741" cy="1398544"/>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TextBox 10"/>
          <p:cNvSpPr txBox="1"/>
          <p:nvPr/>
        </p:nvSpPr>
        <p:spPr>
          <a:xfrm>
            <a:off x="6266705" y="146127"/>
            <a:ext cx="2670137" cy="707886"/>
          </a:xfrm>
          <a:prstGeom prst="rect">
            <a:avLst/>
          </a:prstGeom>
          <a:noFill/>
        </p:spPr>
        <p:txBody>
          <a:bodyPr wrap="square" rtlCol="0">
            <a:spAutoFit/>
          </a:bodyPr>
          <a:lstStyle/>
          <a:p>
            <a:r>
              <a:rPr lang="en-US" sz="2000" dirty="0" smtClean="0">
                <a:solidFill>
                  <a:srgbClr val="FF6600"/>
                </a:solidFill>
              </a:rPr>
              <a:t>Orange = Wild</a:t>
            </a:r>
          </a:p>
          <a:p>
            <a:r>
              <a:rPr lang="en-US" sz="2000" dirty="0" smtClean="0">
                <a:solidFill>
                  <a:srgbClr val="008000"/>
                </a:solidFill>
              </a:rPr>
              <a:t>Green = Hatchery F1 </a:t>
            </a:r>
            <a:endParaRPr lang="en-US" sz="2000" dirty="0">
              <a:solidFill>
                <a:srgbClr val="008000"/>
              </a:solidFill>
            </a:endParaRPr>
          </a:p>
        </p:txBody>
      </p:sp>
      <p:sp>
        <p:nvSpPr>
          <p:cNvPr id="12" name="Rectangle 11"/>
          <p:cNvSpPr/>
          <p:nvPr/>
        </p:nvSpPr>
        <p:spPr>
          <a:xfrm>
            <a:off x="3663298" y="769833"/>
            <a:ext cx="1660696" cy="707830"/>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p:cNvSpPr txBox="1"/>
          <p:nvPr/>
        </p:nvSpPr>
        <p:spPr>
          <a:xfrm>
            <a:off x="1027185" y="954443"/>
            <a:ext cx="2784107" cy="523220"/>
          </a:xfrm>
          <a:prstGeom prst="rect">
            <a:avLst/>
          </a:prstGeom>
          <a:noFill/>
        </p:spPr>
        <p:txBody>
          <a:bodyPr wrap="square" rtlCol="0">
            <a:spAutoFit/>
          </a:bodyPr>
          <a:lstStyle/>
          <a:p>
            <a:r>
              <a:rPr lang="en-US" sz="2800" dirty="0" smtClean="0"/>
              <a:t>Locus “Olur19”</a:t>
            </a:r>
          </a:p>
        </p:txBody>
      </p:sp>
    </p:spTree>
    <p:extLst>
      <p:ext uri="{BB962C8B-B14F-4D97-AF65-F5344CB8AC3E}">
        <p14:creationId xmlns:p14="http://schemas.microsoft.com/office/powerpoint/2010/main" val="4202193793"/>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16128" y="174919"/>
            <a:ext cx="7580814" cy="736491"/>
          </a:xfrm>
        </p:spPr>
        <p:txBody>
          <a:bodyPr>
            <a:noAutofit/>
          </a:bodyPr>
          <a:lstStyle/>
          <a:p>
            <a:r>
              <a:rPr lang="en-US" sz="3400" dirty="0" smtClean="0">
                <a:latin typeface="Century Gothic"/>
                <a:cs typeface="Century Gothic"/>
              </a:rPr>
              <a:t>Larvae brooded to pediveliger stage</a:t>
            </a:r>
            <a:endParaRPr lang="en-US" sz="3400" dirty="0">
              <a:latin typeface="Century Gothic"/>
              <a:cs typeface="Century Gothic"/>
            </a:endParaRPr>
          </a:p>
        </p:txBody>
      </p:sp>
      <p:pic>
        <p:nvPicPr>
          <p:cNvPr id="8" name="Picture 7"/>
          <p:cNvPicPr>
            <a:picLocks noChangeAspect="1"/>
          </p:cNvPicPr>
          <p:nvPr/>
        </p:nvPicPr>
        <p:blipFill>
          <a:blip r:embed="rId3"/>
          <a:stretch>
            <a:fillRect/>
          </a:stretch>
        </p:blipFill>
        <p:spPr>
          <a:xfrm>
            <a:off x="1079500" y="972386"/>
            <a:ext cx="7108265" cy="5618914"/>
          </a:xfrm>
          <a:prstGeom prst="rect">
            <a:avLst/>
          </a:prstGeom>
        </p:spPr>
      </p:pic>
    </p:spTree>
    <p:extLst>
      <p:ext uri="{BB962C8B-B14F-4D97-AF65-F5344CB8AC3E}">
        <p14:creationId xmlns:p14="http://schemas.microsoft.com/office/powerpoint/2010/main" val="2207529716"/>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IMG_3604.jpg"/>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
        <p:nvSpPr>
          <p:cNvPr id="5" name="TextBox 4"/>
          <p:cNvSpPr txBox="1"/>
          <p:nvPr/>
        </p:nvSpPr>
        <p:spPr>
          <a:xfrm>
            <a:off x="265669" y="6040558"/>
            <a:ext cx="5665978" cy="523220"/>
          </a:xfrm>
          <a:prstGeom prst="rect">
            <a:avLst/>
          </a:prstGeom>
          <a:noFill/>
        </p:spPr>
        <p:txBody>
          <a:bodyPr wrap="square" rtlCol="0">
            <a:spAutoFit/>
          </a:bodyPr>
          <a:lstStyle/>
          <a:p>
            <a:r>
              <a:rPr lang="en-US" sz="2800" i="1" dirty="0" smtClean="0">
                <a:latin typeface="Century Gothic"/>
                <a:cs typeface="Century Gothic"/>
              </a:rPr>
              <a:t>Ostrea lurida </a:t>
            </a:r>
            <a:r>
              <a:rPr lang="en-US" sz="2800" dirty="0" smtClean="0">
                <a:latin typeface="Century Gothic"/>
                <a:cs typeface="Century Gothic"/>
              </a:rPr>
              <a:t>(Carpenter, 1864)</a:t>
            </a:r>
            <a:r>
              <a:rPr lang="en-US" sz="2800" i="1" dirty="0" smtClean="0">
                <a:latin typeface="Century Gothic"/>
                <a:cs typeface="Century Gothic"/>
              </a:rPr>
              <a:t>  </a:t>
            </a:r>
            <a:endParaRPr lang="en-US" sz="2800" i="1" dirty="0">
              <a:latin typeface="Century Gothic"/>
              <a:cs typeface="Century Gothic"/>
            </a:endParaRPr>
          </a:p>
        </p:txBody>
      </p:sp>
    </p:spTree>
    <p:extLst>
      <p:ext uri="{BB962C8B-B14F-4D97-AF65-F5344CB8AC3E}">
        <p14:creationId xmlns:p14="http://schemas.microsoft.com/office/powerpoint/2010/main" val="379382911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626270" y="259223"/>
            <a:ext cx="8019754" cy="5994725"/>
          </a:xfrm>
          <a:prstGeom prst="rect">
            <a:avLst/>
          </a:prstGeom>
        </p:spPr>
      </p:pic>
      <p:sp>
        <p:nvSpPr>
          <p:cNvPr id="5" name="TextBox 4"/>
          <p:cNvSpPr txBox="1"/>
          <p:nvPr/>
        </p:nvSpPr>
        <p:spPr>
          <a:xfrm>
            <a:off x="265669" y="6279614"/>
            <a:ext cx="4672946" cy="461665"/>
          </a:xfrm>
          <a:prstGeom prst="rect">
            <a:avLst/>
          </a:prstGeom>
          <a:noFill/>
        </p:spPr>
        <p:txBody>
          <a:bodyPr wrap="square" rtlCol="0">
            <a:spAutoFit/>
          </a:bodyPr>
          <a:lstStyle/>
          <a:p>
            <a:r>
              <a:rPr lang="en-US" sz="2400" i="1" dirty="0" smtClean="0">
                <a:latin typeface="Century Gothic"/>
                <a:cs typeface="Century Gothic"/>
              </a:rPr>
              <a:t>McGraw, 2009</a:t>
            </a:r>
            <a:endParaRPr lang="en-US" sz="2400" i="1" dirty="0">
              <a:latin typeface="Century Gothic"/>
              <a:cs typeface="Century Gothic"/>
            </a:endParaRPr>
          </a:p>
        </p:txBody>
      </p:sp>
    </p:spTree>
    <p:extLst>
      <p:ext uri="{BB962C8B-B14F-4D97-AF65-F5344CB8AC3E}">
        <p14:creationId xmlns:p14="http://schemas.microsoft.com/office/powerpoint/2010/main" val="387348419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srcRect t="12963" b="12963"/>
          <a:stretch>
            <a:fillRect/>
          </a:stretch>
        </p:blipFill>
        <p:spPr>
          <a:xfrm>
            <a:off x="239484" y="432766"/>
            <a:ext cx="8682722" cy="5145317"/>
          </a:xfrm>
        </p:spPr>
      </p:pic>
      <p:sp>
        <p:nvSpPr>
          <p:cNvPr id="6" name="TextBox 5"/>
          <p:cNvSpPr txBox="1"/>
          <p:nvPr/>
        </p:nvSpPr>
        <p:spPr>
          <a:xfrm>
            <a:off x="239484" y="5780296"/>
            <a:ext cx="8682722" cy="830997"/>
          </a:xfrm>
          <a:prstGeom prst="rect">
            <a:avLst/>
          </a:prstGeom>
          <a:noFill/>
        </p:spPr>
        <p:txBody>
          <a:bodyPr wrap="square" rtlCol="0">
            <a:spAutoFit/>
          </a:bodyPr>
          <a:lstStyle/>
          <a:p>
            <a:r>
              <a:rPr lang="en-US" sz="2400" dirty="0" smtClean="0">
                <a:latin typeface="Century Gothic"/>
                <a:cs typeface="Century Gothic"/>
              </a:rPr>
              <a:t>September, 1910, Brenner Oyster Company in Totten Inlet </a:t>
            </a:r>
          </a:p>
          <a:p>
            <a:r>
              <a:rPr lang="en-US" sz="2400" dirty="0" smtClean="0">
                <a:latin typeface="Century Gothic"/>
                <a:cs typeface="Century Gothic"/>
              </a:rPr>
              <a:t>– </a:t>
            </a:r>
            <a:r>
              <a:rPr lang="en-US" sz="2400" i="1" dirty="0" smtClean="0">
                <a:latin typeface="Century Gothic"/>
                <a:cs typeface="Century Gothic"/>
              </a:rPr>
              <a:t>Washington State Historic Society</a:t>
            </a:r>
            <a:r>
              <a:rPr lang="en-US" sz="2400" dirty="0" smtClean="0">
                <a:latin typeface="Century Gothic"/>
                <a:cs typeface="Century Gothic"/>
              </a:rPr>
              <a:t> </a:t>
            </a:r>
            <a:endParaRPr lang="en-US" sz="2400" dirty="0">
              <a:latin typeface="Century Gothic"/>
              <a:cs typeface="Century Gothic"/>
            </a:endParaRPr>
          </a:p>
        </p:txBody>
      </p:sp>
    </p:spTree>
    <p:extLst>
      <p:ext uri="{BB962C8B-B14F-4D97-AF65-F5344CB8AC3E}">
        <p14:creationId xmlns:p14="http://schemas.microsoft.com/office/powerpoint/2010/main" val="4112171821"/>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172424" y="260926"/>
            <a:ext cx="8678946" cy="6229034"/>
          </a:xfrm>
          <a:prstGeom prst="rect">
            <a:avLst/>
          </a:prstGeom>
        </p:spPr>
      </p:pic>
      <p:sp>
        <p:nvSpPr>
          <p:cNvPr id="5" name="TextBox 4"/>
          <p:cNvSpPr txBox="1"/>
          <p:nvPr/>
        </p:nvSpPr>
        <p:spPr>
          <a:xfrm>
            <a:off x="265669" y="6279614"/>
            <a:ext cx="4672946" cy="461665"/>
          </a:xfrm>
          <a:prstGeom prst="rect">
            <a:avLst/>
          </a:prstGeom>
          <a:noFill/>
        </p:spPr>
        <p:txBody>
          <a:bodyPr wrap="square" rtlCol="0">
            <a:spAutoFit/>
          </a:bodyPr>
          <a:lstStyle/>
          <a:p>
            <a:r>
              <a:rPr lang="en-US" sz="2400" i="1" dirty="0" smtClean="0">
                <a:latin typeface="Century Gothic"/>
                <a:cs typeface="Century Gothic"/>
              </a:rPr>
              <a:t>McGraw, 2009</a:t>
            </a:r>
            <a:endParaRPr lang="en-US" sz="2400" i="1" dirty="0">
              <a:latin typeface="Century Gothic"/>
              <a:cs typeface="Century Gothic"/>
            </a:endParaRPr>
          </a:p>
        </p:txBody>
      </p:sp>
      <p:sp>
        <p:nvSpPr>
          <p:cNvPr id="6" name="TextBox 5"/>
          <p:cNvSpPr txBox="1"/>
          <p:nvPr/>
        </p:nvSpPr>
        <p:spPr>
          <a:xfrm>
            <a:off x="3941567" y="1061729"/>
            <a:ext cx="4408713" cy="830997"/>
          </a:xfrm>
          <a:prstGeom prst="rect">
            <a:avLst/>
          </a:prstGeom>
          <a:noFill/>
        </p:spPr>
        <p:txBody>
          <a:bodyPr wrap="square" rtlCol="0">
            <a:spAutoFit/>
          </a:bodyPr>
          <a:lstStyle/>
          <a:p>
            <a:r>
              <a:rPr lang="en-US" sz="2400" i="1" dirty="0" smtClean="0">
                <a:latin typeface="Century Gothic"/>
                <a:cs typeface="Century Gothic"/>
              </a:rPr>
              <a:t>O. Lurida </a:t>
            </a:r>
            <a:r>
              <a:rPr lang="en-US" sz="2400" dirty="0" smtClean="0">
                <a:latin typeface="Century Gothic"/>
                <a:cs typeface="Century Gothic"/>
              </a:rPr>
              <a:t>landings, all states (NOAA Fisheries Statistics)</a:t>
            </a:r>
            <a:endParaRPr lang="en-US" sz="2400" dirty="0">
              <a:latin typeface="Century Gothic"/>
              <a:cs typeface="Century Gothic"/>
            </a:endParaRPr>
          </a:p>
        </p:txBody>
      </p:sp>
    </p:spTree>
    <p:extLst>
      <p:ext uri="{BB962C8B-B14F-4D97-AF65-F5344CB8AC3E}">
        <p14:creationId xmlns:p14="http://schemas.microsoft.com/office/powerpoint/2010/main" val="1553946849"/>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Picture 3"/>
          <p:cNvPicPr>
            <a:picLocks noChangeAspect="1"/>
          </p:cNvPicPr>
          <p:nvPr/>
        </p:nvPicPr>
        <p:blipFill>
          <a:blip r:embed="rId3"/>
          <a:stretch>
            <a:fillRect/>
          </a:stretch>
        </p:blipFill>
        <p:spPr>
          <a:xfrm>
            <a:off x="139169" y="255080"/>
            <a:ext cx="8952468" cy="5609972"/>
          </a:xfrm>
          <a:prstGeom prst="rect">
            <a:avLst/>
          </a:prstGeom>
        </p:spPr>
      </p:pic>
      <p:sp>
        <p:nvSpPr>
          <p:cNvPr id="5" name="TextBox 4"/>
          <p:cNvSpPr txBox="1"/>
          <p:nvPr/>
        </p:nvSpPr>
        <p:spPr>
          <a:xfrm>
            <a:off x="265669" y="6175244"/>
            <a:ext cx="4672946" cy="461665"/>
          </a:xfrm>
          <a:prstGeom prst="rect">
            <a:avLst/>
          </a:prstGeom>
          <a:noFill/>
        </p:spPr>
        <p:txBody>
          <a:bodyPr wrap="square" rtlCol="0">
            <a:spAutoFit/>
          </a:bodyPr>
          <a:lstStyle/>
          <a:p>
            <a:r>
              <a:rPr lang="en-US" sz="2400" i="1" dirty="0" smtClean="0">
                <a:latin typeface="Century Gothic"/>
                <a:cs typeface="Century Gothic"/>
              </a:rPr>
              <a:t>White, </a:t>
            </a:r>
            <a:r>
              <a:rPr lang="en-US" sz="2400" i="1" dirty="0" err="1" smtClean="0">
                <a:latin typeface="Century Gothic"/>
                <a:cs typeface="Century Gothic"/>
              </a:rPr>
              <a:t>Ruesink</a:t>
            </a:r>
            <a:r>
              <a:rPr lang="en-US" sz="2400" i="1" dirty="0" smtClean="0">
                <a:latin typeface="Century Gothic"/>
                <a:cs typeface="Century Gothic"/>
              </a:rPr>
              <a:t> &amp; Trimble, 2009</a:t>
            </a:r>
            <a:endParaRPr lang="en-US" sz="2400" i="1" dirty="0">
              <a:latin typeface="Century Gothic"/>
              <a:cs typeface="Century Gothic"/>
            </a:endParaRPr>
          </a:p>
        </p:txBody>
      </p:sp>
      <p:sp>
        <p:nvSpPr>
          <p:cNvPr id="6" name="TextBox 5"/>
          <p:cNvSpPr txBox="1"/>
          <p:nvPr/>
        </p:nvSpPr>
        <p:spPr>
          <a:xfrm>
            <a:off x="4799828" y="1524000"/>
            <a:ext cx="3161226" cy="830997"/>
          </a:xfrm>
          <a:prstGeom prst="rect">
            <a:avLst/>
          </a:prstGeom>
          <a:noFill/>
        </p:spPr>
        <p:txBody>
          <a:bodyPr wrap="square" rtlCol="0">
            <a:spAutoFit/>
          </a:bodyPr>
          <a:lstStyle/>
          <a:p>
            <a:r>
              <a:rPr lang="en-US" sz="2400" i="1" dirty="0" smtClean="0">
                <a:latin typeface="Century Gothic"/>
                <a:cs typeface="Century Gothic"/>
              </a:rPr>
              <a:t>O. Lurida </a:t>
            </a:r>
            <a:r>
              <a:rPr lang="en-US" sz="2400" dirty="0" smtClean="0">
                <a:latin typeface="Century Gothic"/>
                <a:cs typeface="Century Gothic"/>
              </a:rPr>
              <a:t>landings, Washington State</a:t>
            </a:r>
            <a:endParaRPr lang="en-US" sz="2400" dirty="0">
              <a:latin typeface="Century Gothic"/>
              <a:cs typeface="Century Gothic"/>
            </a:endParaRPr>
          </a:p>
        </p:txBody>
      </p:sp>
    </p:spTree>
    <p:extLst>
      <p:ext uri="{BB962C8B-B14F-4D97-AF65-F5344CB8AC3E}">
        <p14:creationId xmlns:p14="http://schemas.microsoft.com/office/powerpoint/2010/main" val="3603511858"/>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OlympiaOyster-FieldGuide-FinalPSRF2015 (dragged).pdf"/>
          <p:cNvPicPr>
            <a:picLocks noChangeAspect="1"/>
          </p:cNvPicPr>
          <p:nvPr/>
        </p:nvPicPr>
        <p:blipFill rotWithShape="1">
          <a:blip r:embed="rId3">
            <a:extLst>
              <a:ext uri="{28A0092B-C50C-407E-A947-70E740481C1C}">
                <a14:useLocalDpi xmlns:a14="http://schemas.microsoft.com/office/drawing/2010/main" val="0"/>
              </a:ext>
            </a:extLst>
          </a:blip>
          <a:srcRect l="8917" t="4566" r="45532" b="4122"/>
          <a:stretch/>
        </p:blipFill>
        <p:spPr>
          <a:xfrm>
            <a:off x="299815" y="208740"/>
            <a:ext cx="3928539" cy="6018689"/>
          </a:xfrm>
          <a:prstGeom prst="rect">
            <a:avLst/>
          </a:prstGeom>
        </p:spPr>
      </p:pic>
      <p:sp>
        <p:nvSpPr>
          <p:cNvPr id="6" name="TextBox 5"/>
          <p:cNvSpPr txBox="1"/>
          <p:nvPr/>
        </p:nvSpPr>
        <p:spPr>
          <a:xfrm>
            <a:off x="265668" y="6287193"/>
            <a:ext cx="8519744" cy="461665"/>
          </a:xfrm>
          <a:prstGeom prst="rect">
            <a:avLst/>
          </a:prstGeom>
          <a:noFill/>
        </p:spPr>
        <p:txBody>
          <a:bodyPr wrap="square" rtlCol="0">
            <a:spAutoFit/>
          </a:bodyPr>
          <a:lstStyle/>
          <a:p>
            <a:r>
              <a:rPr lang="en-US" sz="2400" i="1" dirty="0" smtClean="0">
                <a:latin typeface="Century Gothic"/>
                <a:cs typeface="Century Gothic"/>
              </a:rPr>
              <a:t>Peabody &amp; Davis, Puget Sound Restoration Fund, 2015</a:t>
            </a:r>
            <a:endParaRPr lang="en-US" sz="2400" i="1" dirty="0">
              <a:latin typeface="Century Gothic"/>
              <a:cs typeface="Century Gothic"/>
            </a:endParaRPr>
          </a:p>
        </p:txBody>
      </p:sp>
      <p:pic>
        <p:nvPicPr>
          <p:cNvPr id="4" name="Picture 3"/>
          <p:cNvPicPr>
            <a:picLocks noChangeAspect="1"/>
          </p:cNvPicPr>
          <p:nvPr/>
        </p:nvPicPr>
        <p:blipFill>
          <a:blip r:embed="rId4"/>
          <a:stretch>
            <a:fillRect/>
          </a:stretch>
        </p:blipFill>
        <p:spPr>
          <a:xfrm>
            <a:off x="3421530" y="1294120"/>
            <a:ext cx="5483412" cy="3386007"/>
          </a:xfrm>
          <a:prstGeom prst="rect">
            <a:avLst/>
          </a:prstGeom>
        </p:spPr>
      </p:pic>
      <p:sp>
        <p:nvSpPr>
          <p:cNvPr id="11" name="TextBox 10"/>
          <p:cNvSpPr txBox="1"/>
          <p:nvPr/>
        </p:nvSpPr>
        <p:spPr>
          <a:xfrm>
            <a:off x="4811058" y="463123"/>
            <a:ext cx="3974353" cy="830997"/>
          </a:xfrm>
          <a:prstGeom prst="rect">
            <a:avLst/>
          </a:prstGeom>
          <a:noFill/>
        </p:spPr>
        <p:txBody>
          <a:bodyPr wrap="square" rtlCol="0">
            <a:spAutoFit/>
          </a:bodyPr>
          <a:lstStyle/>
          <a:p>
            <a:r>
              <a:rPr lang="en-US" sz="2400" i="1" dirty="0" smtClean="0">
                <a:latin typeface="Century Gothic"/>
                <a:cs typeface="Century Gothic"/>
              </a:rPr>
              <a:t>Kenneth K. Chew Shellfish Restoration Hatchery</a:t>
            </a:r>
            <a:endParaRPr lang="en-US" sz="2400" i="1" dirty="0">
              <a:latin typeface="Century Gothic"/>
              <a:cs typeface="Century Gothic"/>
            </a:endParaRPr>
          </a:p>
        </p:txBody>
      </p:sp>
    </p:spTree>
    <p:extLst>
      <p:ext uri="{BB962C8B-B14F-4D97-AF65-F5344CB8AC3E}">
        <p14:creationId xmlns:p14="http://schemas.microsoft.com/office/powerpoint/2010/main" val="1116285025"/>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IMG_3148.jpg"/>
          <p:cNvPicPr>
            <a:picLocks noChangeAspect="1"/>
          </p:cNvPicPr>
          <p:nvPr/>
        </p:nvPicPr>
        <p:blipFill rotWithShape="1">
          <a:blip r:embed="rId5" cstate="print">
            <a:extLst>
              <a:ext uri="{28A0092B-C50C-407E-A947-70E740481C1C}">
                <a14:useLocalDpi xmlns:a14="http://schemas.microsoft.com/office/drawing/2010/main" val="0"/>
              </a:ext>
            </a:extLst>
          </a:blip>
          <a:srcRect t="9364"/>
          <a:stretch/>
        </p:blipFill>
        <p:spPr>
          <a:xfrm>
            <a:off x="363415" y="846707"/>
            <a:ext cx="4160027" cy="5027328"/>
          </a:xfrm>
          <a:prstGeom prst="rect">
            <a:avLst/>
          </a:prstGeom>
        </p:spPr>
      </p:pic>
      <p:pic>
        <p:nvPicPr>
          <p:cNvPr id="11" name="Picture 10" descr="IMG_8336.jpg"/>
          <p:cNvPicPr>
            <a:picLocks noChangeAspect="1"/>
          </p:cNvPicPr>
          <p:nvPr/>
        </p:nvPicPr>
        <p:blipFill rotWithShape="1">
          <a:blip r:embed="rId6" cstate="print">
            <a:extLst>
              <a:ext uri="{28A0092B-C50C-407E-A947-70E740481C1C}">
                <a14:useLocalDpi xmlns:a14="http://schemas.microsoft.com/office/drawing/2010/main" val="0"/>
              </a:ext>
            </a:extLst>
          </a:blip>
          <a:srcRect t="-9392" b="9091"/>
          <a:stretch/>
        </p:blipFill>
        <p:spPr>
          <a:xfrm>
            <a:off x="4735697" y="327332"/>
            <a:ext cx="4160027" cy="5546703"/>
          </a:xfrm>
          <a:prstGeom prst="rect">
            <a:avLst/>
          </a:prstGeom>
        </p:spPr>
      </p:pic>
      <p:pic>
        <p:nvPicPr>
          <p:cNvPr id="13" name="IMG_8339.m4v">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7"/>
          <a:stretch>
            <a:fillRect/>
          </a:stretch>
        </p:blipFill>
        <p:spPr>
          <a:xfrm>
            <a:off x="62519" y="816838"/>
            <a:ext cx="9027670" cy="5078064"/>
          </a:xfrm>
          <a:prstGeom prst="rect">
            <a:avLst/>
          </a:prstGeom>
        </p:spPr>
      </p:pic>
      <p:sp>
        <p:nvSpPr>
          <p:cNvPr id="3" name="Rectangle 2"/>
          <p:cNvSpPr/>
          <p:nvPr/>
        </p:nvSpPr>
        <p:spPr>
          <a:xfrm>
            <a:off x="1806649" y="24956"/>
            <a:ext cx="5858094" cy="769441"/>
          </a:xfrm>
          <a:prstGeom prst="rect">
            <a:avLst/>
          </a:prstGeom>
          <a:noFill/>
        </p:spPr>
        <p:txBody>
          <a:bodyPr wrap="none" lIns="91440" tIns="45720" rIns="91440" bIns="45720">
            <a:spAutoFit/>
          </a:bodyPr>
          <a:lstStyle/>
          <a:p>
            <a:pPr algn="ctr"/>
            <a:r>
              <a:rPr lang="en-US" sz="4400" b="1" cap="none" spc="0" dirty="0" smtClean="0">
                <a:ln w="12700">
                  <a:solidFill>
                    <a:schemeClr val="tx2">
                      <a:satMod val="155000"/>
                    </a:schemeClr>
                  </a:solidFill>
                  <a:prstDash val="solid"/>
                </a:ln>
                <a:solidFill>
                  <a:srgbClr val="FF0000"/>
                </a:solidFill>
                <a:effectLst>
                  <a:outerShdw blurRad="41275" dist="20320" dir="1800000" algn="tl" rotWithShape="0">
                    <a:srgbClr val="000000">
                      <a:alpha val="40000"/>
                    </a:srgbClr>
                  </a:outerShdw>
                </a:effectLst>
              </a:rPr>
              <a:t>GOAL: DO NO HARM</a:t>
            </a:r>
            <a:endParaRPr lang="en-US" sz="4400" b="1" cap="none" spc="0" dirty="0">
              <a:ln w="12700">
                <a:solidFill>
                  <a:schemeClr val="tx2">
                    <a:satMod val="155000"/>
                  </a:schemeClr>
                </a:solidFill>
                <a:prstDash val="solid"/>
              </a:ln>
              <a:solidFill>
                <a:srgbClr val="FF0000"/>
              </a:solidFill>
              <a:effectLst>
                <a:outerShdw blurRad="41275" dist="20320" dir="1800000" algn="tl" rotWithShape="0">
                  <a:srgbClr val="000000">
                    <a:alpha val="40000"/>
                  </a:srgbClr>
                </a:outerShdw>
              </a:effectLst>
            </a:endParaRPr>
          </a:p>
        </p:txBody>
      </p:sp>
      <p:pic>
        <p:nvPicPr>
          <p:cNvPr id="10" name="Picture 9"/>
          <p:cNvPicPr>
            <a:picLocks noChangeAspect="1"/>
          </p:cNvPicPr>
          <p:nvPr/>
        </p:nvPicPr>
        <p:blipFill>
          <a:blip r:embed="rId8"/>
          <a:stretch>
            <a:fillRect/>
          </a:stretch>
        </p:blipFill>
        <p:spPr>
          <a:xfrm>
            <a:off x="5721963" y="757074"/>
            <a:ext cx="3269131" cy="6003314"/>
          </a:xfrm>
          <a:prstGeom prst="rect">
            <a:avLst/>
          </a:prstGeom>
          <a:ln w="38100" cmpd="sng">
            <a:solidFill>
              <a:srgbClr val="404040"/>
            </a:solidFill>
          </a:ln>
        </p:spPr>
      </p:pic>
      <p:pic>
        <p:nvPicPr>
          <p:cNvPr id="12" name="Picture 11"/>
          <p:cNvPicPr>
            <a:picLocks noChangeAspect="1"/>
          </p:cNvPicPr>
          <p:nvPr/>
        </p:nvPicPr>
        <p:blipFill>
          <a:blip r:embed="rId9"/>
          <a:stretch>
            <a:fillRect/>
          </a:stretch>
        </p:blipFill>
        <p:spPr>
          <a:xfrm>
            <a:off x="5184588" y="5352914"/>
            <a:ext cx="1359647" cy="1407474"/>
          </a:xfrm>
          <a:prstGeom prst="rect">
            <a:avLst/>
          </a:prstGeom>
          <a:ln w="19050" cmpd="sng">
            <a:solidFill>
              <a:srgbClr val="404040"/>
            </a:solidFill>
          </a:ln>
        </p:spPr>
      </p:pic>
    </p:spTree>
    <p:extLst>
      <p:ext uri="{BB962C8B-B14F-4D97-AF65-F5344CB8AC3E}">
        <p14:creationId xmlns:p14="http://schemas.microsoft.com/office/powerpoint/2010/main" val="162529796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seq concurrent="1" nextAc="seek">
              <p:cTn id="17" restart="whenNotActive" fill="hold" evtFilter="cancelBubble" nodeType="interactiveSeq">
                <p:stCondLst>
                  <p:cond evt="onClick" delay="0">
                    <p:tgtEl>
                      <p:spTgt spid="1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3"/>
                                        </p:tgtEl>
                                      </p:cBhvr>
                                    </p:cmd>
                                  </p:childTnLst>
                                </p:cTn>
                              </p:par>
                            </p:childTnLst>
                          </p:cTn>
                        </p:par>
                      </p:childTnLst>
                    </p:cTn>
                  </p:par>
                </p:childTnLst>
              </p:cTn>
              <p:nextCondLst>
                <p:cond evt="onClick" delay="0">
                  <p:tgtEl>
                    <p:spTgt spid="13"/>
                  </p:tgtEl>
                </p:cond>
              </p:nextCondLst>
            </p:seq>
            <p:video>
              <p:cMediaNode vol="80000">
                <p:cTn id="22" fill="hold" display="0">
                  <p:stCondLst>
                    <p:cond delay="indefinite"/>
                  </p:stCondLst>
                </p:cTn>
                <p:tgtEl>
                  <p:spTgt spid="13"/>
                </p:tgtEl>
              </p:cMediaNode>
            </p:video>
          </p:childTnLst>
        </p:cTn>
      </p:par>
    </p:tnLst>
    <p:bldLst>
      <p:bldP spid="3"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larity">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larity">
      <a:fillStyleLst>
        <a:solidFill>
          <a:schemeClr val="phClr"/>
        </a:solidFill>
        <a:gradFill rotWithShape="1">
          <a:gsLst>
            <a:gs pos="0">
              <a:schemeClr val="phClr">
                <a:tint val="50000"/>
                <a:shade val="86000"/>
                <a:satMod val="140000"/>
              </a:schemeClr>
            </a:gs>
            <a:gs pos="45000">
              <a:schemeClr val="phClr">
                <a:tint val="48000"/>
                <a:satMod val="150000"/>
              </a:schemeClr>
            </a:gs>
            <a:gs pos="100000">
              <a:schemeClr val="phClr">
                <a:tint val="28000"/>
                <a:satMod val="160000"/>
              </a:schemeClr>
            </a:gs>
          </a:gsLst>
          <a:path path="circle">
            <a:fillToRect l="100000" t="100000" r="100000" b="100000"/>
          </a:path>
        </a:gradFill>
        <a:gradFill rotWithShape="1">
          <a:gsLst>
            <a:gs pos="0">
              <a:schemeClr val="phClr">
                <a:shade val="70000"/>
                <a:satMod val="150000"/>
              </a:schemeClr>
            </a:gs>
            <a:gs pos="34000">
              <a:schemeClr val="phClr">
                <a:shade val="70000"/>
                <a:satMod val="140000"/>
              </a:schemeClr>
            </a:gs>
            <a:gs pos="70000">
              <a:schemeClr val="phClr">
                <a:tint val="100000"/>
                <a:shade val="90000"/>
                <a:satMod val="140000"/>
              </a:schemeClr>
            </a:gs>
            <a:gs pos="100000">
              <a:schemeClr val="phClr">
                <a:tint val="100000"/>
                <a:shade val="100000"/>
                <a:satMod val="100000"/>
              </a:schemeClr>
            </a:gs>
          </a:gsLst>
          <a:path path="circle">
            <a:fillToRect l="100000" t="100000" r="100000" b="100000"/>
          </a:path>
        </a:gradFill>
      </a:fillStyleLst>
      <a:lnStyleLst>
        <a:ln w="9525" cap="flat" cmpd="sng" algn="ctr">
          <a:solidFill>
            <a:schemeClr val="phClr"/>
          </a:solidFill>
          <a:prstDash val="solid"/>
        </a:ln>
        <a:ln w="26425" cap="flat" cmpd="sng" algn="ctr">
          <a:solidFill>
            <a:schemeClr val="phClr"/>
          </a:solidFill>
          <a:prstDash val="solid"/>
        </a:ln>
        <a:ln w="4445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38100" dist="25400" dir="2700000" algn="br" rotWithShape="0">
              <a:srgbClr val="000000">
                <a:alpha val="60000"/>
              </a:srgbClr>
            </a:outerShdw>
          </a:effectLst>
          <a:scene3d>
            <a:camera prst="orthographicFront">
              <a:rot lat="0" lon="0" rev="0"/>
            </a:camera>
            <a:lightRig rig="balanced" dir="t">
              <a:rot lat="0" lon="0" rev="5100000"/>
            </a:lightRig>
          </a:scene3d>
          <a:sp3d contourW="6350">
            <a:bevelT w="29210" h="12700"/>
            <a:contourClr>
              <a:schemeClr val="phClr">
                <a:shade val="30000"/>
                <a:satMod val="130000"/>
              </a:schemeClr>
            </a:contourClr>
          </a:sp3d>
        </a:effectStyle>
      </a:effectStyleLst>
      <a:bgFillStyleLst>
        <a:solidFill>
          <a:schemeClr val="phClr"/>
        </a:solidFill>
        <a:gradFill rotWithShape="1">
          <a:gsLst>
            <a:gs pos="0">
              <a:schemeClr val="phClr">
                <a:tint val="85000"/>
                <a:satMod val="180000"/>
              </a:schemeClr>
            </a:gs>
            <a:gs pos="40000">
              <a:schemeClr val="phClr">
                <a:tint val="95000"/>
                <a:shade val="85000"/>
                <a:satMod val="150000"/>
              </a:schemeClr>
            </a:gs>
            <a:gs pos="100000">
              <a:schemeClr val="phClr">
                <a:shade val="45000"/>
                <a:satMod val="200000"/>
              </a:schemeClr>
            </a:gs>
          </a:gsLst>
          <a:lin ang="5400000" scaled="0"/>
        </a:gradFill>
        <a:blipFill rotWithShape="1">
          <a:blip xmlns:r="http://schemas.openxmlformats.org/officeDocument/2006/relationships" r:embed="rId1">
            <a:duotone>
              <a:schemeClr val="phClr">
                <a:shade val="55000"/>
              </a:schemeClr>
              <a:schemeClr val="phClr">
                <a:tint val="97000"/>
                <a:satMod val="95000"/>
              </a:schemeClr>
            </a:duotone>
          </a:blip>
          <a:tile tx="0" ty="0" sx="70000" sy="7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Clarity.thmx</Template>
  <TotalTime>8440</TotalTime>
  <Words>1672</Words>
  <Application>Microsoft Macintosh PowerPoint</Application>
  <PresentationFormat>On-screen Show (4:3)</PresentationFormat>
  <Paragraphs>223</Paragraphs>
  <Slides>25</Slides>
  <Notes>24</Notes>
  <HiddenSlides>0</HiddenSlides>
  <MMClips>1</MMClips>
  <ScaleCrop>false</ScaleCrop>
  <HeadingPairs>
    <vt:vector size="4" baseType="variant">
      <vt:variant>
        <vt:lpstr>Theme</vt:lpstr>
      </vt:variant>
      <vt:variant>
        <vt:i4>1</vt:i4>
      </vt:variant>
      <vt:variant>
        <vt:lpstr>Slide Titles</vt:lpstr>
      </vt:variant>
      <vt:variant>
        <vt:i4>25</vt:i4>
      </vt:variant>
    </vt:vector>
  </HeadingPairs>
  <TitlesOfParts>
    <vt:vector size="26" baseType="lpstr">
      <vt:lpstr>Clarity</vt:lpstr>
      <vt:lpstr>Genetic characterization of hatchery-produced Ostrea lurida in Puget Sound, WA</vt:lpstr>
      <vt:lpstr>Today’s talk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Breeding method A</vt:lpstr>
      <vt:lpstr>Breeding method B</vt:lpstr>
      <vt:lpstr>Microsatellites informed breeding methods</vt:lpstr>
      <vt:lpstr>Microsatellites informed breeding methods</vt:lpstr>
      <vt:lpstr>2016 Hatchery vs. Wild </vt:lpstr>
      <vt:lpstr>Take-aways, Limitations</vt:lpstr>
      <vt:lpstr>BONEYARD SLIDES</vt:lpstr>
      <vt:lpstr>Microsatellites informed breeding methods</vt:lpstr>
      <vt:lpstr>Microsatellites informed breeding methods</vt:lpstr>
      <vt:lpstr>2016 Hatchery vs. Wild </vt:lpstr>
      <vt:lpstr>2016 Hatchery vs. Wild </vt:lpstr>
      <vt:lpstr>2016 Hatchery vs. Wild </vt:lpstr>
      <vt:lpstr>2016 Hatchery vs. Wild </vt:lpstr>
      <vt:lpstr>2016 Hatchery vs. Wild </vt:lpstr>
      <vt:lpstr>Larvae brooded to pediveliger stage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Genetic characterization of hatchery-produced Ostrea lurida in Puget Sound, WA</dc:title>
  <dc:creator>Laura Spencer</dc:creator>
  <cp:lastModifiedBy>Laura Spencer</cp:lastModifiedBy>
  <cp:revision>89</cp:revision>
  <dcterms:created xsi:type="dcterms:W3CDTF">2018-01-23T08:08:15Z</dcterms:created>
  <dcterms:modified xsi:type="dcterms:W3CDTF">2018-02-15T20:26:18Z</dcterms:modified>
</cp:coreProperties>
</file>

<file path=docProps/thumbnail.jpeg>
</file>